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6"/>
  </p:notesMasterIdLst>
  <p:sldIdLst>
    <p:sldId id="256" r:id="rId2"/>
    <p:sldId id="257" r:id="rId3"/>
    <p:sldId id="291" r:id="rId4"/>
    <p:sldId id="314" r:id="rId5"/>
    <p:sldId id="316" r:id="rId6"/>
    <p:sldId id="323" r:id="rId7"/>
    <p:sldId id="327" r:id="rId8"/>
    <p:sldId id="329" r:id="rId9"/>
    <p:sldId id="331" r:id="rId10"/>
    <p:sldId id="330" r:id="rId11"/>
    <p:sldId id="332" r:id="rId12"/>
    <p:sldId id="333" r:id="rId13"/>
    <p:sldId id="334" r:id="rId14"/>
    <p:sldId id="335" r:id="rId15"/>
    <p:sldId id="336" r:id="rId16"/>
    <p:sldId id="337" r:id="rId17"/>
    <p:sldId id="341" r:id="rId18"/>
    <p:sldId id="338" r:id="rId19"/>
    <p:sldId id="339" r:id="rId20"/>
    <p:sldId id="317" r:id="rId21"/>
    <p:sldId id="318" r:id="rId22"/>
    <p:sldId id="319" r:id="rId23"/>
    <p:sldId id="321" r:id="rId24"/>
    <p:sldId id="322" r:id="rId25"/>
    <p:sldId id="342" r:id="rId26"/>
    <p:sldId id="343" r:id="rId27"/>
    <p:sldId id="324" r:id="rId28"/>
    <p:sldId id="320" r:id="rId29"/>
    <p:sldId id="345" r:id="rId30"/>
    <p:sldId id="344" r:id="rId31"/>
    <p:sldId id="340" r:id="rId32"/>
    <p:sldId id="326" r:id="rId33"/>
    <p:sldId id="346" r:id="rId34"/>
    <p:sldId id="351" r:id="rId35"/>
    <p:sldId id="349" r:id="rId36"/>
    <p:sldId id="352" r:id="rId37"/>
    <p:sldId id="353" r:id="rId38"/>
    <p:sldId id="354" r:id="rId39"/>
    <p:sldId id="355" r:id="rId40"/>
    <p:sldId id="404" r:id="rId41"/>
    <p:sldId id="367" r:id="rId42"/>
    <p:sldId id="368" r:id="rId43"/>
    <p:sldId id="369" r:id="rId44"/>
    <p:sldId id="370" r:id="rId45"/>
    <p:sldId id="376" r:id="rId46"/>
    <p:sldId id="373" r:id="rId47"/>
    <p:sldId id="375" r:id="rId48"/>
    <p:sldId id="371" r:id="rId49"/>
    <p:sldId id="374" r:id="rId50"/>
    <p:sldId id="372" r:id="rId51"/>
    <p:sldId id="292" r:id="rId52"/>
    <p:sldId id="300" r:id="rId53"/>
    <p:sldId id="306" r:id="rId54"/>
    <p:sldId id="310" r:id="rId55"/>
    <p:sldId id="296" r:id="rId56"/>
    <p:sldId id="293" r:id="rId57"/>
    <p:sldId id="297" r:id="rId58"/>
    <p:sldId id="298" r:id="rId59"/>
    <p:sldId id="299" r:id="rId60"/>
    <p:sldId id="403" r:id="rId61"/>
    <p:sldId id="301" r:id="rId62"/>
    <p:sldId id="294" r:id="rId63"/>
    <p:sldId id="307" r:id="rId64"/>
    <p:sldId id="295" r:id="rId65"/>
    <p:sldId id="309" r:id="rId66"/>
    <p:sldId id="302" r:id="rId67"/>
    <p:sldId id="303" r:id="rId68"/>
    <p:sldId id="308" r:id="rId69"/>
    <p:sldId id="305" r:id="rId70"/>
    <p:sldId id="304" r:id="rId71"/>
    <p:sldId id="356" r:id="rId72"/>
    <p:sldId id="312" r:id="rId73"/>
    <p:sldId id="258" r:id="rId74"/>
    <p:sldId id="313" r:id="rId75"/>
    <p:sldId id="357" r:id="rId76"/>
    <p:sldId id="365" r:id="rId77"/>
    <p:sldId id="366" r:id="rId78"/>
    <p:sldId id="377" r:id="rId79"/>
    <p:sldId id="378" r:id="rId80"/>
    <p:sldId id="379" r:id="rId81"/>
    <p:sldId id="380" r:id="rId82"/>
    <p:sldId id="382" r:id="rId83"/>
    <p:sldId id="383" r:id="rId84"/>
    <p:sldId id="384" r:id="rId85"/>
    <p:sldId id="385" r:id="rId86"/>
    <p:sldId id="381" r:id="rId87"/>
    <p:sldId id="387" r:id="rId88"/>
    <p:sldId id="388" r:id="rId89"/>
    <p:sldId id="389" r:id="rId90"/>
    <p:sldId id="401" r:id="rId91"/>
    <p:sldId id="390" r:id="rId92"/>
    <p:sldId id="399" r:id="rId93"/>
    <p:sldId id="407" r:id="rId94"/>
    <p:sldId id="406" r:id="rId95"/>
    <p:sldId id="405" r:id="rId96"/>
    <p:sldId id="409" r:id="rId97"/>
    <p:sldId id="428" r:id="rId98"/>
    <p:sldId id="429" r:id="rId99"/>
    <p:sldId id="410" r:id="rId100"/>
    <p:sldId id="422" r:id="rId101"/>
    <p:sldId id="411" r:id="rId102"/>
    <p:sldId id="412" r:id="rId103"/>
    <p:sldId id="424" r:id="rId104"/>
    <p:sldId id="419" r:id="rId105"/>
    <p:sldId id="413" r:id="rId106"/>
    <p:sldId id="414" r:id="rId107"/>
    <p:sldId id="421" r:id="rId108"/>
    <p:sldId id="423" r:id="rId109"/>
    <p:sldId id="425" r:id="rId110"/>
    <p:sldId id="415" r:id="rId111"/>
    <p:sldId id="416" r:id="rId112"/>
    <p:sldId id="426" r:id="rId113"/>
    <p:sldId id="427" r:id="rId114"/>
    <p:sldId id="430" r:id="rId115"/>
    <p:sldId id="431" r:id="rId116"/>
    <p:sldId id="432" r:id="rId117"/>
    <p:sldId id="417" r:id="rId118"/>
    <p:sldId id="418" r:id="rId119"/>
    <p:sldId id="433" r:id="rId120"/>
    <p:sldId id="434" r:id="rId121"/>
    <p:sldId id="284" r:id="rId122"/>
    <p:sldId id="435" r:id="rId123"/>
    <p:sldId id="436" r:id="rId124"/>
    <p:sldId id="438" r:id="rId125"/>
    <p:sldId id="439" r:id="rId126"/>
    <p:sldId id="440" r:id="rId127"/>
    <p:sldId id="444" r:id="rId128"/>
    <p:sldId id="442" r:id="rId129"/>
    <p:sldId id="441" r:id="rId130"/>
    <p:sldId id="445" r:id="rId131"/>
    <p:sldId id="446" r:id="rId132"/>
    <p:sldId id="447" r:id="rId133"/>
    <p:sldId id="448" r:id="rId134"/>
    <p:sldId id="452" r:id="rId135"/>
    <p:sldId id="450" r:id="rId136"/>
    <p:sldId id="451" r:id="rId137"/>
    <p:sldId id="437" r:id="rId138"/>
    <p:sldId id="453" r:id="rId139"/>
    <p:sldId id="454" r:id="rId140"/>
    <p:sldId id="449" r:id="rId141"/>
    <p:sldId id="455" r:id="rId142"/>
    <p:sldId id="456" r:id="rId143"/>
    <p:sldId id="457" r:id="rId144"/>
    <p:sldId id="408" r:id="rId145"/>
    <p:sldId id="402" r:id="rId146"/>
    <p:sldId id="391" r:id="rId147"/>
    <p:sldId id="392" r:id="rId148"/>
    <p:sldId id="393" r:id="rId149"/>
    <p:sldId id="394" r:id="rId150"/>
    <p:sldId id="397" r:id="rId151"/>
    <p:sldId id="396" r:id="rId152"/>
    <p:sldId id="395" r:id="rId153"/>
    <p:sldId id="398" r:id="rId154"/>
    <p:sldId id="400" r:id="rId155"/>
    <p:sldId id="362" r:id="rId156"/>
    <p:sldId id="360" r:id="rId157"/>
    <p:sldId id="361" r:id="rId158"/>
    <p:sldId id="363" r:id="rId159"/>
    <p:sldId id="364" r:id="rId160"/>
    <p:sldId id="358" r:id="rId161"/>
    <p:sldId id="359" r:id="rId162"/>
    <p:sldId id="347" r:id="rId163"/>
    <p:sldId id="315" r:id="rId164"/>
    <p:sldId id="311" r:id="rId165"/>
    <p:sldId id="386" r:id="rId166"/>
    <p:sldId id="290" r:id="rId167"/>
    <p:sldId id="260" r:id="rId168"/>
    <p:sldId id="259" r:id="rId169"/>
    <p:sldId id="262" r:id="rId170"/>
    <p:sldId id="266" r:id="rId171"/>
    <p:sldId id="261" r:id="rId172"/>
    <p:sldId id="281" r:id="rId173"/>
    <p:sldId id="274" r:id="rId174"/>
    <p:sldId id="275" r:id="rId175"/>
    <p:sldId id="276" r:id="rId176"/>
    <p:sldId id="277" r:id="rId177"/>
    <p:sldId id="278" r:id="rId178"/>
    <p:sldId id="264" r:id="rId179"/>
    <p:sldId id="267" r:id="rId180"/>
    <p:sldId id="268" r:id="rId181"/>
    <p:sldId id="270" r:id="rId182"/>
    <p:sldId id="272" r:id="rId183"/>
    <p:sldId id="273" r:id="rId184"/>
    <p:sldId id="279" r:id="rId185"/>
    <p:sldId id="271" r:id="rId186"/>
    <p:sldId id="269" r:id="rId187"/>
    <p:sldId id="283" r:id="rId188"/>
    <p:sldId id="285" r:id="rId189"/>
    <p:sldId id="286" r:id="rId190"/>
    <p:sldId id="287" r:id="rId191"/>
    <p:sldId id="289" r:id="rId192"/>
    <p:sldId id="288" r:id="rId193"/>
    <p:sldId id="282" r:id="rId194"/>
    <p:sldId id="265" r:id="rId195"/>
  </p:sldIdLst>
  <p:sldSz cx="9001125" cy="5040313"/>
  <p:notesSz cx="6858000" cy="9144000"/>
  <p:custDataLst>
    <p:tags r:id="rId197"/>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72"/>
    <a:srgbClr val="1F7244"/>
    <a:srgbClr val="9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67327" autoAdjust="0"/>
  </p:normalViewPr>
  <p:slideViewPr>
    <p:cSldViewPr>
      <p:cViewPr varScale="1">
        <p:scale>
          <a:sx n="69" d="100"/>
          <a:sy n="69" d="100"/>
        </p:scale>
        <p:origin x="834" y="66"/>
      </p:cViewPr>
      <p:guideLst>
        <p:guide orient="horz" pos="1588"/>
        <p:guide pos="28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753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tags" Target="tags/tag1.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75DC36-FBF0-45AD-8F00-F3AEDB5C70EA}" type="datetimeFigureOut">
              <a:rPr lang="zh-CN" altLang="en-US" smtClean="0"/>
              <a:t>2020/1/25</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3DD1A-F7A2-4735-AE8C-E38DD589DB66}" type="slidenum">
              <a:rPr lang="zh-CN" altLang="en-US" smtClean="0"/>
              <a:t>‹#›</a:t>
            </a:fld>
            <a:endParaRPr lang="zh-CN" altLang="en-US"/>
          </a:p>
        </p:txBody>
      </p:sp>
    </p:spTree>
    <p:extLst>
      <p:ext uri="{BB962C8B-B14F-4D97-AF65-F5344CB8AC3E}">
        <p14:creationId xmlns:p14="http://schemas.microsoft.com/office/powerpoint/2010/main" val="838210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olumn_(databas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wikipedia.org/wiki/Row_(database)"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en.wikipedia.org/wiki/Record_(computer_science)" TargetMode="External"/><Relationship Id="rId4" Type="http://schemas.openxmlformats.org/officeDocument/2006/relationships/hyperlink" Target="https://en.wikipedia.org/wiki/Tuple"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Table_(database)" TargetMode="External"/><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hyperlink" Target="https://en.wikipedia.org/wiki/Relvar" TargetMode="External"/><Relationship Id="rId4" Type="http://schemas.openxmlformats.org/officeDocument/2006/relationships/hyperlink" Target="https://en.wikipedia.org/wiki/Relation_(database)"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Programmer"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a:t>
            </a:fld>
            <a:endParaRPr lang="zh-CN" altLang="en-US"/>
          </a:p>
        </p:txBody>
      </p:sp>
    </p:spTree>
    <p:extLst>
      <p:ext uri="{BB962C8B-B14F-4D97-AF65-F5344CB8AC3E}">
        <p14:creationId xmlns:p14="http://schemas.microsoft.com/office/powerpoint/2010/main" val="3620234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20</a:t>
            </a:fld>
            <a:endParaRPr lang="zh-CN" altLang="en-US"/>
          </a:p>
        </p:txBody>
      </p:sp>
    </p:spTree>
    <p:extLst>
      <p:ext uri="{BB962C8B-B14F-4D97-AF65-F5344CB8AC3E}">
        <p14:creationId xmlns:p14="http://schemas.microsoft.com/office/powerpoint/2010/main" val="379001595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可以在这里添加相应的条件</a:t>
            </a:r>
            <a:r>
              <a:rPr lang="en-US" altLang="zh-CN" dirty="0"/>
              <a:t>where</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189</a:t>
            </a:fld>
            <a:endParaRPr lang="zh-CN" altLang="en-US"/>
          </a:p>
        </p:txBody>
      </p:sp>
    </p:spTree>
    <p:extLst>
      <p:ext uri="{BB962C8B-B14F-4D97-AF65-F5344CB8AC3E}">
        <p14:creationId xmlns:p14="http://schemas.microsoft.com/office/powerpoint/2010/main" val="16736261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5833DD1A-F7A2-4735-AE8C-E38DD589DB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372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25</a:t>
            </a:fld>
            <a:endParaRPr lang="zh-CN" altLang="en-US"/>
          </a:p>
        </p:txBody>
      </p:sp>
    </p:spTree>
    <p:extLst>
      <p:ext uri="{BB962C8B-B14F-4D97-AF65-F5344CB8AC3E}">
        <p14:creationId xmlns:p14="http://schemas.microsoft.com/office/powerpoint/2010/main" val="2547425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30</a:t>
            </a:fld>
            <a:endParaRPr lang="zh-CN" altLang="en-US"/>
          </a:p>
        </p:txBody>
      </p:sp>
    </p:spTree>
    <p:extLst>
      <p:ext uri="{BB962C8B-B14F-4D97-AF65-F5344CB8AC3E}">
        <p14:creationId xmlns:p14="http://schemas.microsoft.com/office/powerpoint/2010/main" val="694066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与行和列的顺序均无关</a:t>
            </a:r>
            <a:endParaRPr lang="en-US" altLang="zh-CN" dirty="0"/>
          </a:p>
          <a:p>
            <a:r>
              <a:rPr lang="zh-CN" altLang="en-US" dirty="0"/>
              <a:t>那么如何确定一条记录呢</a:t>
            </a:r>
            <a:endParaRPr lang="en-US" altLang="zh-CN" dirty="0"/>
          </a:p>
          <a:p>
            <a:r>
              <a:rPr lang="zh-CN" altLang="en-US" dirty="0"/>
              <a:t>得靠主键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33</a:t>
            </a:fld>
            <a:endParaRPr lang="zh-CN" altLang="en-US"/>
          </a:p>
        </p:txBody>
      </p:sp>
    </p:spTree>
    <p:extLst>
      <p:ext uri="{BB962C8B-B14F-4D97-AF65-F5344CB8AC3E}">
        <p14:creationId xmlns:p14="http://schemas.microsoft.com/office/powerpoint/2010/main" val="4283263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34</a:t>
            </a:fld>
            <a:endParaRPr lang="zh-CN" altLang="en-US"/>
          </a:p>
        </p:txBody>
      </p:sp>
    </p:spTree>
    <p:extLst>
      <p:ext uri="{BB962C8B-B14F-4D97-AF65-F5344CB8AC3E}">
        <p14:creationId xmlns:p14="http://schemas.microsoft.com/office/powerpoint/2010/main" val="3752964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37</a:t>
            </a:fld>
            <a:endParaRPr lang="zh-CN" altLang="en-US"/>
          </a:p>
        </p:txBody>
      </p:sp>
    </p:spTree>
    <p:extLst>
      <p:ext uri="{BB962C8B-B14F-4D97-AF65-F5344CB8AC3E}">
        <p14:creationId xmlns:p14="http://schemas.microsoft.com/office/powerpoint/2010/main" val="2309931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可以同名同姓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39</a:t>
            </a:fld>
            <a:endParaRPr lang="zh-CN" altLang="en-US"/>
          </a:p>
        </p:txBody>
      </p:sp>
    </p:spTree>
    <p:extLst>
      <p:ext uri="{BB962C8B-B14F-4D97-AF65-F5344CB8AC3E}">
        <p14:creationId xmlns:p14="http://schemas.microsoft.com/office/powerpoint/2010/main" val="265550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41</a:t>
            </a:fld>
            <a:endParaRPr lang="zh-CN" altLang="en-US"/>
          </a:p>
        </p:txBody>
      </p:sp>
    </p:spTree>
    <p:extLst>
      <p:ext uri="{BB962C8B-B14F-4D97-AF65-F5344CB8AC3E}">
        <p14:creationId xmlns:p14="http://schemas.microsoft.com/office/powerpoint/2010/main" val="3162147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长整形</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42</a:t>
            </a:fld>
            <a:endParaRPr lang="zh-CN" altLang="en-US"/>
          </a:p>
        </p:txBody>
      </p:sp>
    </p:spTree>
    <p:extLst>
      <p:ext uri="{BB962C8B-B14F-4D97-AF65-F5344CB8AC3E}">
        <p14:creationId xmlns:p14="http://schemas.microsoft.com/office/powerpoint/2010/main" val="154843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43</a:t>
            </a:fld>
            <a:endParaRPr lang="zh-CN" altLang="en-US"/>
          </a:p>
        </p:txBody>
      </p:sp>
    </p:spTree>
    <p:extLst>
      <p:ext uri="{BB962C8B-B14F-4D97-AF65-F5344CB8AC3E}">
        <p14:creationId xmlns:p14="http://schemas.microsoft.com/office/powerpoint/2010/main" val="371292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https://support.office.com/en-us/article/video-what-is-access-f2338765-ff59-4cfc-b8ba-74059fcb1874?ui=en-US&amp;rs=en-US&amp;ad=US#ID0EAABAAA=Transcript</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2</a:t>
            </a:fld>
            <a:endParaRPr lang="zh-CN" altLang="en-US"/>
          </a:p>
        </p:txBody>
      </p:sp>
    </p:spTree>
    <p:extLst>
      <p:ext uri="{BB962C8B-B14F-4D97-AF65-F5344CB8AC3E}">
        <p14:creationId xmlns:p14="http://schemas.microsoft.com/office/powerpoint/2010/main" val="3055097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数字范围</a:t>
            </a:r>
            <a:endParaRPr lang="en-US" altLang="zh-CN" dirty="0"/>
          </a:p>
          <a:p>
            <a:endParaRPr lang="en-US" altLang="zh-CN" dirty="0"/>
          </a:p>
          <a:p>
            <a:r>
              <a:rPr lang="zh-CN" altLang="en-US" dirty="0"/>
              <a:t>单精度 双精度</a:t>
            </a:r>
            <a:endParaRPr lang="en-US" altLang="zh-CN" dirty="0"/>
          </a:p>
          <a:p>
            <a:r>
              <a:rPr lang="zh-CN" altLang="en-US" dirty="0"/>
              <a:t>小数位数</a:t>
            </a:r>
            <a:endParaRPr lang="en-US" altLang="zh-CN" dirty="0"/>
          </a:p>
          <a:p>
            <a:r>
              <a:rPr lang="zh-CN" altLang="en-US" dirty="0"/>
              <a:t>把人员表里面的工资修改为整型 有什么样的提示</a:t>
            </a:r>
            <a:endParaRPr lang="en-US" altLang="zh-CN" dirty="0"/>
          </a:p>
          <a:p>
            <a:r>
              <a:rPr lang="zh-CN" altLang="en-US" dirty="0"/>
              <a:t>把人员表里面的工资修改为字节型 有什么样的提示 </a:t>
            </a:r>
            <a:endParaRPr lang="en-US" altLang="zh-CN" dirty="0"/>
          </a:p>
          <a:p>
            <a:r>
              <a:rPr lang="zh-CN" altLang="en-US" dirty="0"/>
              <a:t>撤回来 回不来了 重新导入 把工资修改为 小数 精确到小数点后第二位 </a:t>
            </a:r>
            <a:endParaRPr lang="en-US" altLang="zh-CN"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44</a:t>
            </a:fld>
            <a:endParaRPr lang="zh-CN" altLang="en-US"/>
          </a:p>
        </p:txBody>
      </p:sp>
    </p:spTree>
    <p:extLst>
      <p:ext uri="{BB962C8B-B14F-4D97-AF65-F5344CB8AC3E}">
        <p14:creationId xmlns:p14="http://schemas.microsoft.com/office/powerpoint/2010/main" val="3792677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46</a:t>
            </a:fld>
            <a:endParaRPr lang="zh-CN" altLang="en-US"/>
          </a:p>
        </p:txBody>
      </p:sp>
    </p:spTree>
    <p:extLst>
      <p:ext uri="{BB962C8B-B14F-4D97-AF65-F5344CB8AC3E}">
        <p14:creationId xmlns:p14="http://schemas.microsoft.com/office/powerpoint/2010/main" val="3036391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还可以使用“</a:t>
            </a:r>
            <a:r>
              <a:rPr lang="zh-CN" altLang="en-US" sz="1200" b="1" i="0" kern="1200" dirty="0">
                <a:solidFill>
                  <a:schemeClr val="tx1"/>
                </a:solidFill>
                <a:effectLst/>
                <a:latin typeface="+mn-lt"/>
                <a:ea typeface="+mn-ea"/>
                <a:cs typeface="+mn-cs"/>
              </a:rPr>
              <a:t>有效性规则</a:t>
            </a:r>
            <a:r>
              <a:rPr lang="zh-CN" altLang="en-US" sz="1200" b="0" i="0" kern="1200" dirty="0">
                <a:solidFill>
                  <a:schemeClr val="tx1"/>
                </a:solidFill>
                <a:effectLst/>
                <a:latin typeface="+mn-lt"/>
                <a:ea typeface="+mn-ea"/>
                <a:cs typeface="+mn-cs"/>
              </a:rPr>
              <a:t>”属性要求特定的值，以及使用“</a:t>
            </a:r>
            <a:r>
              <a:rPr lang="zh-CN" altLang="en-US" sz="1200" b="1" i="0" kern="1200" dirty="0">
                <a:solidFill>
                  <a:schemeClr val="tx1"/>
                </a:solidFill>
                <a:effectLst/>
                <a:latin typeface="+mn-lt"/>
                <a:ea typeface="+mn-ea"/>
                <a:cs typeface="+mn-cs"/>
              </a:rPr>
              <a:t>验证文本</a:t>
            </a:r>
            <a:r>
              <a:rPr lang="zh-CN" altLang="en-US" sz="1200" b="0" i="0" kern="1200" dirty="0">
                <a:solidFill>
                  <a:schemeClr val="tx1"/>
                </a:solidFill>
                <a:effectLst/>
                <a:latin typeface="+mn-lt"/>
                <a:ea typeface="+mn-ea"/>
                <a:cs typeface="+mn-cs"/>
              </a:rPr>
              <a:t>”属性来提醒用户存在错误。 例如，在“</a:t>
            </a:r>
            <a:r>
              <a:rPr lang="zh-CN" altLang="en-US" sz="1200" b="1" i="0" kern="1200" dirty="0">
                <a:solidFill>
                  <a:schemeClr val="tx1"/>
                </a:solidFill>
                <a:effectLst/>
                <a:latin typeface="+mn-lt"/>
                <a:ea typeface="+mn-ea"/>
                <a:cs typeface="+mn-cs"/>
              </a:rPr>
              <a:t>有效性规则</a:t>
            </a:r>
            <a:r>
              <a:rPr lang="zh-CN" altLang="en-US" sz="1200" b="0" i="0" kern="1200" dirty="0">
                <a:solidFill>
                  <a:schemeClr val="tx1"/>
                </a:solidFill>
                <a:effectLst/>
                <a:latin typeface="+mn-lt"/>
                <a:ea typeface="+mn-ea"/>
                <a:cs typeface="+mn-cs"/>
              </a:rPr>
              <a:t>”属性中输入 </a:t>
            </a:r>
            <a:r>
              <a:rPr lang="en-US" altLang="zh-CN" sz="1200" b="1" i="0" kern="1200" dirty="0">
                <a:solidFill>
                  <a:schemeClr val="tx1"/>
                </a:solidFill>
                <a:effectLst/>
                <a:latin typeface="+mn-lt"/>
                <a:ea typeface="+mn-ea"/>
                <a:cs typeface="+mn-cs"/>
              </a:rPr>
              <a:t>&gt;100 And &lt;1000</a:t>
            </a:r>
            <a:r>
              <a:rPr lang="zh-CN" altLang="en-US" sz="1200" b="0" i="0" kern="1200" dirty="0">
                <a:solidFill>
                  <a:schemeClr val="tx1"/>
                </a:solidFill>
                <a:effectLst/>
                <a:latin typeface="+mn-lt"/>
                <a:ea typeface="+mn-ea"/>
                <a:cs typeface="+mn-cs"/>
              </a:rPr>
              <a:t> 等规则会强制用户输入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之间的值。 诸如 </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结束日期</a:t>
            </a:r>
            <a:r>
              <a:rPr lang="en-US" altLang="zh-CN" sz="1200" b="1" i="0" kern="1200" dirty="0">
                <a:solidFill>
                  <a:schemeClr val="tx1"/>
                </a:solidFill>
                <a:effectLst/>
                <a:latin typeface="+mn-lt"/>
                <a:ea typeface="+mn-ea"/>
                <a:cs typeface="+mn-cs"/>
              </a:rPr>
              <a:t>]&gt;=[</a:t>
            </a:r>
            <a:r>
              <a:rPr lang="zh-CN" altLang="en-US" sz="1200" b="1" i="0" kern="1200" dirty="0">
                <a:solidFill>
                  <a:schemeClr val="tx1"/>
                </a:solidFill>
                <a:effectLst/>
                <a:latin typeface="+mn-lt"/>
                <a:ea typeface="+mn-ea"/>
                <a:cs typeface="+mn-cs"/>
              </a:rPr>
              <a:t>开始日期</a:t>
            </a:r>
            <a:r>
              <a:rPr lang="en-US" altLang="zh-CN" sz="1200" b="1"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等规则强制用户输入不早于开始日期的结束日期。 在“</a:t>
            </a:r>
            <a:r>
              <a:rPr lang="zh-CN" altLang="en-US" sz="1200" b="1" i="0" kern="1200" dirty="0">
                <a:solidFill>
                  <a:schemeClr val="tx1"/>
                </a:solidFill>
                <a:effectLst/>
                <a:latin typeface="+mn-lt"/>
                <a:ea typeface="+mn-ea"/>
                <a:cs typeface="+mn-cs"/>
              </a:rPr>
              <a:t>验证文本</a:t>
            </a:r>
            <a:r>
              <a:rPr lang="zh-CN" altLang="en-US" sz="1200" b="0" i="0" kern="1200" dirty="0">
                <a:solidFill>
                  <a:schemeClr val="tx1"/>
                </a:solidFill>
                <a:effectLst/>
                <a:latin typeface="+mn-lt"/>
                <a:ea typeface="+mn-ea"/>
                <a:cs typeface="+mn-cs"/>
              </a:rPr>
              <a:t>”属性中输入“输入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到 </a:t>
            </a:r>
            <a:r>
              <a:rPr lang="en-US" altLang="zh-CN" sz="1200" b="0" i="0" kern="1200" dirty="0">
                <a:solidFill>
                  <a:schemeClr val="tx1"/>
                </a:solidFill>
                <a:effectLst/>
                <a:latin typeface="+mn-lt"/>
                <a:ea typeface="+mn-ea"/>
                <a:cs typeface="+mn-cs"/>
              </a:rPr>
              <a:t>1,000 </a:t>
            </a:r>
            <a:r>
              <a:rPr lang="zh-CN" altLang="en-US" sz="1200" b="0" i="0" kern="1200" dirty="0">
                <a:solidFill>
                  <a:schemeClr val="tx1"/>
                </a:solidFill>
                <a:effectLst/>
                <a:latin typeface="+mn-lt"/>
                <a:ea typeface="+mn-ea"/>
                <a:cs typeface="+mn-cs"/>
              </a:rPr>
              <a:t>之间的值”或“输入不早于开始日期的结束日期”等文本会在用户出错时通知用户并说明如何修复错误。</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47</a:t>
            </a:fld>
            <a:endParaRPr lang="zh-CN" altLang="en-US"/>
          </a:p>
        </p:txBody>
      </p:sp>
    </p:spTree>
    <p:extLst>
      <p:ext uri="{BB962C8B-B14F-4D97-AF65-F5344CB8AC3E}">
        <p14:creationId xmlns:p14="http://schemas.microsoft.com/office/powerpoint/2010/main" val="19399728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48</a:t>
            </a:fld>
            <a:endParaRPr lang="zh-CN" altLang="en-US"/>
          </a:p>
        </p:txBody>
      </p:sp>
    </p:spTree>
    <p:extLst>
      <p:ext uri="{BB962C8B-B14F-4D97-AF65-F5344CB8AC3E}">
        <p14:creationId xmlns:p14="http://schemas.microsoft.com/office/powerpoint/2010/main" val="1519044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upport.office.com/zh-cn/article/%E4%BD%BF%E7%94%A8%E6%9C%89%E6%95%88%E6%80%A7%E8%A7%84%E5%88%99%E9%99%90%E5%88%B6%E6%95%B0%E6%8D%AE%E8%BE%93%E5%85%A5-b91c6b15-bcd3-42c1-90bf-e3a0272e988d?NS=MSACCESS&amp;Version=19&amp;SysLcid=2052&amp;UiLcid=2052&amp;AppVer=ZAC190&amp;HelpId=acmain11.chm7800&amp;ui=zh-CN&amp;rs=zh-CN&amp;ad=CN</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49</a:t>
            </a:fld>
            <a:endParaRPr lang="zh-CN" altLang="en-US"/>
          </a:p>
        </p:txBody>
      </p:sp>
    </p:spTree>
    <p:extLst>
      <p:ext uri="{BB962C8B-B14F-4D97-AF65-F5344CB8AC3E}">
        <p14:creationId xmlns:p14="http://schemas.microsoft.com/office/powerpoint/2010/main" val="671536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50</a:t>
            </a:fld>
            <a:endParaRPr lang="zh-CN" altLang="en-US"/>
          </a:p>
        </p:txBody>
      </p:sp>
    </p:spTree>
    <p:extLst>
      <p:ext uri="{BB962C8B-B14F-4D97-AF65-F5344CB8AC3E}">
        <p14:creationId xmlns:p14="http://schemas.microsoft.com/office/powerpoint/2010/main" val="4221733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51</a:t>
            </a:fld>
            <a:endParaRPr lang="zh-CN" altLang="en-US"/>
          </a:p>
        </p:txBody>
      </p:sp>
    </p:spTree>
    <p:extLst>
      <p:ext uri="{BB962C8B-B14F-4D97-AF65-F5344CB8AC3E}">
        <p14:creationId xmlns:p14="http://schemas.microsoft.com/office/powerpoint/2010/main" val="3011624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53</a:t>
            </a:fld>
            <a:endParaRPr lang="zh-CN" altLang="en-US"/>
          </a:p>
        </p:txBody>
      </p:sp>
    </p:spTree>
    <p:extLst>
      <p:ext uri="{BB962C8B-B14F-4D97-AF65-F5344CB8AC3E}">
        <p14:creationId xmlns:p14="http://schemas.microsoft.com/office/powerpoint/2010/main" val="21153161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1" dirty="0">
                <a:hlinkClick r:id="rId3" tooltip="Column (database)"/>
              </a:rPr>
              <a:t>Column</a:t>
            </a:r>
            <a:r>
              <a:rPr lang="en-US" altLang="zh-CN" dirty="0"/>
              <a:t> </a:t>
            </a:r>
            <a:r>
              <a:rPr lang="en-US" altLang="zh-CN" b="1" i="1" dirty="0"/>
              <a:t>Attribute</a:t>
            </a:r>
            <a:r>
              <a:rPr lang="en-US" altLang="zh-CN" dirty="0"/>
              <a:t> or </a:t>
            </a:r>
            <a:r>
              <a:rPr lang="en-US" altLang="zh-CN" b="1" i="1" dirty="0"/>
              <a:t>field</a:t>
            </a:r>
            <a:r>
              <a:rPr lang="en-US" altLang="zh-CN" dirty="0"/>
              <a:t> A labeled element of a tuple, e.g. "Address" or "Date of birth"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55</a:t>
            </a:fld>
            <a:endParaRPr lang="zh-CN" altLang="en-US"/>
          </a:p>
        </p:txBody>
      </p:sp>
    </p:spTree>
    <p:extLst>
      <p:ext uri="{BB962C8B-B14F-4D97-AF65-F5344CB8AC3E}">
        <p14:creationId xmlns:p14="http://schemas.microsoft.com/office/powerpoint/2010/main" val="2863328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58</a:t>
            </a:fld>
            <a:endParaRPr lang="zh-CN" altLang="en-US"/>
          </a:p>
        </p:txBody>
      </p:sp>
    </p:spTree>
    <p:extLst>
      <p:ext uri="{BB962C8B-B14F-4D97-AF65-F5344CB8AC3E}">
        <p14:creationId xmlns:p14="http://schemas.microsoft.com/office/powerpoint/2010/main" val="28913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https://support.office.com/en-us/article/video-what-is-access-f2338765-ff59-4cfc-b8ba-74059fcb1874?ui=en-US&amp;rs=en-US&amp;ad=US#ID0EAABAAA=Transcript</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3</a:t>
            </a:fld>
            <a:endParaRPr lang="zh-CN" altLang="en-US"/>
          </a:p>
        </p:txBody>
      </p:sp>
    </p:spTree>
    <p:extLst>
      <p:ext uri="{BB962C8B-B14F-4D97-AF65-F5344CB8AC3E}">
        <p14:creationId xmlns:p14="http://schemas.microsoft.com/office/powerpoint/2010/main" val="14153970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1" dirty="0">
                <a:hlinkClick r:id="rId3" tooltip="Row (database)"/>
              </a:rPr>
              <a:t>Row</a:t>
            </a:r>
            <a:r>
              <a:rPr lang="en-US" altLang="zh-CN" dirty="0"/>
              <a:t> </a:t>
            </a:r>
            <a:r>
              <a:rPr lang="en-US" altLang="zh-CN" b="1" i="1" dirty="0">
                <a:hlinkClick r:id="rId4" tooltip="Tuple"/>
              </a:rPr>
              <a:t>Tuple</a:t>
            </a:r>
            <a:r>
              <a:rPr lang="en-US" altLang="zh-CN" dirty="0"/>
              <a:t> or </a:t>
            </a:r>
            <a:r>
              <a:rPr lang="en-US" altLang="zh-CN" b="1" i="1" dirty="0">
                <a:hlinkClick r:id="rId5" tooltip="Record (computer science)"/>
              </a:rPr>
              <a:t>record</a:t>
            </a:r>
            <a:r>
              <a:rPr lang="en-US" altLang="zh-CN" dirty="0"/>
              <a:t> A data set representing a single item </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59</a:t>
            </a:fld>
            <a:endParaRPr lang="zh-CN" altLang="en-US"/>
          </a:p>
        </p:txBody>
      </p:sp>
    </p:spTree>
    <p:extLst>
      <p:ext uri="{BB962C8B-B14F-4D97-AF65-F5344CB8AC3E}">
        <p14:creationId xmlns:p14="http://schemas.microsoft.com/office/powerpoint/2010/main" val="1326627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1" dirty="0">
                <a:hlinkClick r:id="rId3"/>
              </a:rPr>
              <a:t>Table</a:t>
            </a:r>
            <a:r>
              <a:rPr lang="en-US" altLang="zh-CN" dirty="0"/>
              <a:t> </a:t>
            </a:r>
            <a:r>
              <a:rPr lang="en-US" altLang="zh-CN" b="1" i="1" dirty="0">
                <a:hlinkClick r:id="rId4" tooltip="Relation (database)"/>
              </a:rPr>
              <a:t>Relation</a:t>
            </a:r>
            <a:r>
              <a:rPr lang="en-US" altLang="zh-CN" dirty="0"/>
              <a:t> or </a:t>
            </a:r>
            <a:r>
              <a:rPr lang="en-US" altLang="zh-CN" b="1" i="1" dirty="0">
                <a:hlinkClick r:id="rId5" tooltip="Relvar"/>
              </a:rPr>
              <a:t>Base </a:t>
            </a:r>
            <a:r>
              <a:rPr lang="en-US" altLang="zh-CN" b="1" i="1" dirty="0" err="1">
                <a:hlinkClick r:id="rId5" tooltip="Relvar"/>
              </a:rPr>
              <a:t>relvar</a:t>
            </a:r>
            <a:r>
              <a:rPr lang="en-US" altLang="zh-CN" dirty="0"/>
              <a:t> A set of tuples sharing the same attributes; a set of columns and rows </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61</a:t>
            </a:fld>
            <a:endParaRPr lang="zh-CN" altLang="en-US"/>
          </a:p>
        </p:txBody>
      </p:sp>
    </p:spTree>
    <p:extLst>
      <p:ext uri="{BB962C8B-B14F-4D97-AF65-F5344CB8AC3E}">
        <p14:creationId xmlns:p14="http://schemas.microsoft.com/office/powerpoint/2010/main" val="2206924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做一下这个实战 拆表并且 插入到数据库中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64</a:t>
            </a:fld>
            <a:endParaRPr lang="zh-CN" altLang="en-US"/>
          </a:p>
        </p:txBody>
      </p:sp>
    </p:spTree>
    <p:extLst>
      <p:ext uri="{BB962C8B-B14F-4D97-AF65-F5344CB8AC3E}">
        <p14:creationId xmlns:p14="http://schemas.microsoft.com/office/powerpoint/2010/main" val="2308164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65</a:t>
            </a:fld>
            <a:endParaRPr lang="zh-CN" altLang="en-US"/>
          </a:p>
        </p:txBody>
      </p:sp>
    </p:spTree>
    <p:extLst>
      <p:ext uri="{BB962C8B-B14F-4D97-AF65-F5344CB8AC3E}">
        <p14:creationId xmlns:p14="http://schemas.microsoft.com/office/powerpoint/2010/main" val="2794580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转化为数字</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69</a:t>
            </a:fld>
            <a:endParaRPr lang="zh-CN" altLang="en-US"/>
          </a:p>
        </p:txBody>
      </p:sp>
    </p:spTree>
    <p:extLst>
      <p:ext uri="{BB962C8B-B14F-4D97-AF65-F5344CB8AC3E}">
        <p14:creationId xmlns:p14="http://schemas.microsoft.com/office/powerpoint/2010/main" val="607774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71</a:t>
            </a:fld>
            <a:endParaRPr lang="zh-CN" altLang="en-US"/>
          </a:p>
        </p:txBody>
      </p:sp>
    </p:spTree>
    <p:extLst>
      <p:ext uri="{BB962C8B-B14F-4D97-AF65-F5344CB8AC3E}">
        <p14:creationId xmlns:p14="http://schemas.microsoft.com/office/powerpoint/2010/main" val="4045603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74</a:t>
            </a:fld>
            <a:endParaRPr lang="zh-CN" altLang="en-US"/>
          </a:p>
        </p:txBody>
      </p:sp>
    </p:spTree>
    <p:extLst>
      <p:ext uri="{BB962C8B-B14F-4D97-AF65-F5344CB8AC3E}">
        <p14:creationId xmlns:p14="http://schemas.microsoft.com/office/powerpoint/2010/main" val="2770874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76</a:t>
            </a:fld>
            <a:endParaRPr lang="zh-CN" altLang="en-US"/>
          </a:p>
        </p:txBody>
      </p:sp>
    </p:spTree>
    <p:extLst>
      <p:ext uri="{BB962C8B-B14F-4D97-AF65-F5344CB8AC3E}">
        <p14:creationId xmlns:p14="http://schemas.microsoft.com/office/powerpoint/2010/main" val="3737045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77</a:t>
            </a:fld>
            <a:endParaRPr lang="zh-CN" altLang="en-US"/>
          </a:p>
        </p:txBody>
      </p:sp>
    </p:spTree>
    <p:extLst>
      <p:ext uri="{BB962C8B-B14F-4D97-AF65-F5344CB8AC3E}">
        <p14:creationId xmlns:p14="http://schemas.microsoft.com/office/powerpoint/2010/main" val="6731430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78</a:t>
            </a:fld>
            <a:endParaRPr lang="zh-CN" altLang="en-US"/>
          </a:p>
        </p:txBody>
      </p:sp>
    </p:spTree>
    <p:extLst>
      <p:ext uri="{BB962C8B-B14F-4D97-AF65-F5344CB8AC3E}">
        <p14:creationId xmlns:p14="http://schemas.microsoft.com/office/powerpoint/2010/main" val="3394973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5</a:t>
            </a:fld>
            <a:endParaRPr lang="zh-CN" altLang="en-US"/>
          </a:p>
        </p:txBody>
      </p:sp>
    </p:spTree>
    <p:extLst>
      <p:ext uri="{BB962C8B-B14F-4D97-AF65-F5344CB8AC3E}">
        <p14:creationId xmlns:p14="http://schemas.microsoft.com/office/powerpoint/2010/main" val="2683012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79</a:t>
            </a:fld>
            <a:endParaRPr lang="zh-CN" altLang="en-US"/>
          </a:p>
        </p:txBody>
      </p:sp>
    </p:spTree>
    <p:extLst>
      <p:ext uri="{BB962C8B-B14F-4D97-AF65-F5344CB8AC3E}">
        <p14:creationId xmlns:p14="http://schemas.microsoft.com/office/powerpoint/2010/main" val="4135476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英格兰岛的西南边 </a:t>
            </a:r>
            <a:endParaRPr lang="en-US" altLang="zh-CN" dirty="0"/>
          </a:p>
          <a:p>
            <a:r>
              <a:rPr lang="zh-CN" altLang="en-US" dirty="0"/>
              <a:t>在英吉利海峡边上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80</a:t>
            </a:fld>
            <a:endParaRPr lang="zh-CN" altLang="en-US"/>
          </a:p>
        </p:txBody>
      </p:sp>
    </p:spTree>
    <p:extLst>
      <p:ext uri="{BB962C8B-B14F-4D97-AF65-F5344CB8AC3E}">
        <p14:creationId xmlns:p14="http://schemas.microsoft.com/office/powerpoint/2010/main" val="14330551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 August 1923 </a:t>
            </a:r>
            <a:r>
              <a:rPr lang="zh-CN" altLang="en-US" dirty="0"/>
              <a:t>出生 </a:t>
            </a:r>
            <a:endParaRPr lang="en-US" altLang="zh-CN" dirty="0"/>
          </a:p>
          <a:p>
            <a:r>
              <a:rPr lang="zh-CN" altLang="en-US" dirty="0"/>
              <a:t>早年间上的是当地的语法学校</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81</a:t>
            </a:fld>
            <a:endParaRPr lang="zh-CN" altLang="en-US"/>
          </a:p>
        </p:txBody>
      </p:sp>
    </p:spTree>
    <p:extLst>
      <p:ext uri="{BB962C8B-B14F-4D97-AF65-F5344CB8AC3E}">
        <p14:creationId xmlns:p14="http://schemas.microsoft.com/office/powerpoint/2010/main" val="344291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去牛津大学学习数学和化学</a:t>
            </a:r>
            <a:endParaRPr lang="en-US" altLang="zh-CN" dirty="0"/>
          </a:p>
          <a:p>
            <a:r>
              <a:rPr lang="zh-CN" altLang="en-US" dirty="0"/>
              <a:t>怎么和计算机一点关系都没有 </a:t>
            </a:r>
            <a:endParaRPr lang="en-US" altLang="zh-CN" dirty="0"/>
          </a:p>
          <a:p>
            <a:r>
              <a:rPr lang="zh-CN" altLang="en-US" dirty="0"/>
              <a:t>因为那个时候还没有计算机 所以没有计算机这个学科 </a:t>
            </a:r>
            <a:endParaRPr lang="en-US" altLang="zh-CN" dirty="0"/>
          </a:p>
          <a:p>
            <a:r>
              <a:rPr lang="zh-CN" altLang="en-US" dirty="0"/>
              <a:t>更不要说 大数据之类的学科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82</a:t>
            </a:fld>
            <a:endParaRPr lang="zh-CN" altLang="en-US"/>
          </a:p>
        </p:txBody>
      </p:sp>
    </p:spTree>
    <p:extLst>
      <p:ext uri="{BB962C8B-B14F-4D97-AF65-F5344CB8AC3E}">
        <p14:creationId xmlns:p14="http://schemas.microsoft.com/office/powerpoint/2010/main" val="435308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二战参军 任飞行员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83</a:t>
            </a:fld>
            <a:endParaRPr lang="zh-CN" altLang="en-US"/>
          </a:p>
        </p:txBody>
      </p:sp>
    </p:spTree>
    <p:extLst>
      <p:ext uri="{BB962C8B-B14F-4D97-AF65-F5344CB8AC3E}">
        <p14:creationId xmlns:p14="http://schemas.microsoft.com/office/powerpoint/2010/main" val="13973758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1948, he moved to New York to work for IBM as a mathematical </a:t>
            </a:r>
            <a:r>
              <a:rPr lang="en-US" altLang="zh-CN" dirty="0">
                <a:hlinkClick r:id="rId3" tooltip="Programmer"/>
              </a:rPr>
              <a:t>programmer</a:t>
            </a:r>
            <a:r>
              <a:rPr lang="en-US" altLang="zh-CN" dirty="0"/>
              <a:t>.</a:t>
            </a:r>
          </a:p>
          <a:p>
            <a:r>
              <a:rPr lang="zh-CN" altLang="en-US" dirty="0"/>
              <a:t>最早的计算机</a:t>
            </a:r>
            <a:r>
              <a:rPr lang="en-US" altLang="zh-CN" dirty="0"/>
              <a:t>1946</a:t>
            </a:r>
            <a:r>
              <a:rPr lang="zh-CN" altLang="en-US" dirty="0"/>
              <a:t>年，出现最早的计算机</a:t>
            </a:r>
            <a:endParaRPr lang="en-US" altLang="zh-CN" dirty="0"/>
          </a:p>
          <a:p>
            <a:r>
              <a:rPr lang="zh-CN" altLang="en-US" dirty="0"/>
              <a:t>用的编程方法是机器语言。</a:t>
            </a:r>
            <a:endParaRPr lang="en-US" altLang="zh-CN" dirty="0"/>
          </a:p>
          <a:p>
            <a:r>
              <a:rPr lang="zh-CN" altLang="en-US" dirty="0"/>
              <a:t>和一个参议员发生矛盾 去了加拿大</a:t>
            </a:r>
            <a:endParaRPr lang="en-US" altLang="zh-CN" dirty="0"/>
          </a:p>
          <a:p>
            <a:r>
              <a:rPr lang="zh-CN" altLang="en-US" dirty="0"/>
              <a:t>后来又回到了美国加州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84</a:t>
            </a:fld>
            <a:endParaRPr lang="zh-CN" altLang="en-US"/>
          </a:p>
        </p:txBody>
      </p:sp>
    </p:spTree>
    <p:extLst>
      <p:ext uri="{BB962C8B-B14F-4D97-AF65-F5344CB8AC3E}">
        <p14:creationId xmlns:p14="http://schemas.microsoft.com/office/powerpoint/2010/main" val="35943447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年近四十重回大学读书，</a:t>
            </a:r>
            <a:r>
              <a:rPr lang="en-US" altLang="zh-CN" dirty="0"/>
              <a:t>42</a:t>
            </a:r>
            <a:r>
              <a:rPr lang="zh-CN" altLang="en-US" dirty="0"/>
              <a:t>岁拿到博士学位。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用的是冯诺依曼的机器 工作在</a:t>
            </a:r>
            <a:r>
              <a:rPr lang="en-US" altLang="zh-CN" dirty="0" err="1"/>
              <a:t>ibm</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85</a:t>
            </a:fld>
            <a:endParaRPr lang="zh-CN" altLang="en-US"/>
          </a:p>
        </p:txBody>
      </p:sp>
    </p:spTree>
    <p:extLst>
      <p:ext uri="{BB962C8B-B14F-4D97-AF65-F5344CB8AC3E}">
        <p14:creationId xmlns:p14="http://schemas.microsoft.com/office/powerpoint/2010/main" val="852673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Ibm</a:t>
            </a:r>
            <a:r>
              <a:rPr lang="zh-CN" altLang="en-US" dirty="0"/>
              <a:t>当时还是做人口统计发的家 </a:t>
            </a:r>
            <a:endParaRPr lang="en-US" altLang="zh-CN" dirty="0"/>
          </a:p>
          <a:p>
            <a:r>
              <a:rPr lang="zh-CN" altLang="en-US" dirty="0"/>
              <a:t>但是</a:t>
            </a:r>
            <a:r>
              <a:rPr lang="en-US" altLang="zh-CN" dirty="0" err="1"/>
              <a:t>ibm</a:t>
            </a:r>
            <a:r>
              <a:rPr lang="zh-CN" altLang="en-US" dirty="0"/>
              <a:t>拒绝使用关系数据库</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87</a:t>
            </a:fld>
            <a:endParaRPr lang="zh-CN" altLang="en-US"/>
          </a:p>
        </p:txBody>
      </p:sp>
    </p:spTree>
    <p:extLst>
      <p:ext uri="{BB962C8B-B14F-4D97-AF65-F5344CB8AC3E}">
        <p14:creationId xmlns:p14="http://schemas.microsoft.com/office/powerpoint/2010/main" val="174530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、互联网里的海盗船长机会对于很多人来说是靠运气、靠实力才能抓住，但是对埃里森则完全靠野兽捕猎时那般的敏锐嗅觉。</a:t>
            </a:r>
            <a:r>
              <a:rPr lang="en-US" altLang="zh-CN" dirty="0"/>
              <a:t>32</a:t>
            </a:r>
            <a:r>
              <a:rPr lang="zh-CN" altLang="en-US" dirty="0"/>
              <a:t>岁那一年，他的人生发生了转折。</a:t>
            </a:r>
            <a:r>
              <a:rPr lang="en-US" altLang="zh-CN" dirty="0"/>
              <a:t>1977</a:t>
            </a:r>
            <a:r>
              <a:rPr lang="zh-CN" altLang="en-US" dirty="0"/>
              <a:t>年，</a:t>
            </a:r>
            <a:r>
              <a:rPr lang="en-US" altLang="zh-CN" dirty="0"/>
              <a:t>IBM</a:t>
            </a:r>
            <a:r>
              <a:rPr lang="zh-CN" altLang="en-US" dirty="0"/>
              <a:t>的研究员发表了论文</a:t>
            </a:r>
            <a:r>
              <a:rPr lang="en-US" altLang="zh-CN" dirty="0"/>
              <a:t>《</a:t>
            </a:r>
            <a:r>
              <a:rPr lang="zh-CN" altLang="en-US" dirty="0"/>
              <a:t>大型共享数据库数据的关系模型</a:t>
            </a:r>
            <a:r>
              <a:rPr lang="en-US" altLang="zh-CN" dirty="0"/>
              <a:t>》</a:t>
            </a:r>
            <a:r>
              <a:rPr lang="zh-CN" altLang="en-US" dirty="0"/>
              <a:t>，奠定了关系型数据库软件的理论基础。不过</a:t>
            </a:r>
            <a:r>
              <a:rPr lang="en-US" altLang="zh-CN" dirty="0"/>
              <a:t>IBM</a:t>
            </a:r>
            <a:r>
              <a:rPr lang="zh-CN" altLang="en-US" dirty="0"/>
              <a:t>的研究员大多为学术背景，并没有重视这篇论文背后的商业价值，这就便宜了从事数据库相关研究的埃里森，他立刻嗅到了商机并着手研究。于是，正处于第一段婚姻终结又被公司开除的埃里森，用自己的全部身家</a:t>
            </a:r>
            <a:r>
              <a:rPr lang="en-US" altLang="zh-CN" dirty="0"/>
              <a:t>1200</a:t>
            </a:r>
            <a:r>
              <a:rPr lang="zh-CN" altLang="en-US" dirty="0"/>
              <a:t>美金和朋友合伙创立了“软件开发实验室”，即甲骨文的前身。恰逢美国中央情报局（</a:t>
            </a:r>
            <a:r>
              <a:rPr lang="en-US" altLang="zh-CN" dirty="0"/>
              <a:t>CIA</a:t>
            </a:r>
            <a:r>
              <a:rPr lang="zh-CN" altLang="en-US" dirty="0"/>
              <a:t>）急需一个现代系统软件来帮忙管理他们杂乱的情报信息，但业内老大哥</a:t>
            </a:r>
            <a:r>
              <a:rPr lang="en-US" altLang="zh-CN" dirty="0"/>
              <a:t>IBM</a:t>
            </a:r>
            <a:r>
              <a:rPr lang="zh-CN" altLang="en-US" dirty="0"/>
              <a:t>只有理论和原型没有产品。借着这个机会，埃里森不仅偷师学艺</a:t>
            </a:r>
            <a:r>
              <a:rPr lang="en-US" altLang="zh-CN" dirty="0"/>
              <a:t>IBM</a:t>
            </a:r>
            <a:r>
              <a:rPr lang="zh-CN" altLang="en-US" dirty="0"/>
              <a:t>，更只用了几个月就向</a:t>
            </a:r>
            <a:r>
              <a:rPr lang="en-US" altLang="zh-CN" dirty="0"/>
              <a:t>CIA</a:t>
            </a:r>
            <a:r>
              <a:rPr lang="zh-CN" altLang="en-US" dirty="0"/>
              <a:t>交货了。</a:t>
            </a:r>
            <a:endParaRPr lang="en-US" altLang="zh-CN" dirty="0"/>
          </a:p>
          <a:p>
            <a:r>
              <a:rPr lang="zh-CN" altLang="en-US" dirty="0"/>
              <a:t>第一代数据库产品名叫“</a:t>
            </a:r>
            <a:r>
              <a:rPr lang="en-US" altLang="zh-CN" dirty="0"/>
              <a:t>Oracle 2”</a:t>
            </a:r>
            <a:r>
              <a:rPr lang="zh-CN" altLang="en-US" dirty="0"/>
              <a:t>，尽管它本身漏洞百出，但埃里森认为没有人会选择买一款初级产品，于是他们其实根本就没有发布过“</a:t>
            </a:r>
            <a:r>
              <a:rPr lang="en-US" altLang="zh-CN" dirty="0"/>
              <a:t>Oracle 1”</a:t>
            </a:r>
            <a:r>
              <a:rPr lang="zh-CN" altLang="en-US" dirty="0"/>
              <a:t>，而直接是“</a:t>
            </a:r>
            <a:r>
              <a:rPr lang="en-US" altLang="zh-CN" dirty="0"/>
              <a:t>Oracle 2”</a:t>
            </a:r>
            <a:r>
              <a:rPr lang="zh-CN" altLang="en-US" dirty="0"/>
              <a:t>命名了。埃里森说：“当市场已经是可口可乐的天下时，百事可乐要花好几倍的钱才能夺得可口可乐</a:t>
            </a:r>
            <a:r>
              <a:rPr lang="en-US" altLang="zh-CN" dirty="0"/>
              <a:t>1%</a:t>
            </a:r>
            <a:r>
              <a:rPr lang="zh-CN" altLang="en-US" dirty="0"/>
              <a:t>的市场。”为了让自己的产品在市场上占得先机，埃里森又行动了。他用金币作为公司软件推销员的报酬，诱惑他们为甲骨文的产品开疆辟土占领市场。“美元会贬值，但是金币不会呀！”全球各地的推销员果然斗志昂扬，以每年</a:t>
            </a:r>
            <a:r>
              <a:rPr lang="en-US" altLang="zh-CN" dirty="0"/>
              <a:t>100%</a:t>
            </a:r>
            <a:r>
              <a:rPr lang="zh-CN" altLang="en-US" dirty="0"/>
              <a:t>的速度增长速度，将甲骨文的产品席卷了整个世界。短时间内，甲骨文在数据库市场上的占有率毫无争议的成为了世界第一，送金币的海盗头子找到了市场海洋里的金山。</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88</a:t>
            </a:fld>
            <a:endParaRPr lang="zh-CN" altLang="en-US"/>
          </a:p>
        </p:txBody>
      </p:sp>
    </p:spTree>
    <p:extLst>
      <p:ext uri="{BB962C8B-B14F-4D97-AF65-F5344CB8AC3E}">
        <p14:creationId xmlns:p14="http://schemas.microsoft.com/office/powerpoint/2010/main" val="1541233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Ellison</a:t>
            </a:r>
            <a:r>
              <a:rPr lang="zh-CN" altLang="en-US" dirty="0"/>
              <a:t>的公司开始着手开发“关系型数据库”</a:t>
            </a:r>
            <a:r>
              <a:rPr lang="en-US" altLang="zh-CN" dirty="0"/>
              <a:t>——</a:t>
            </a:r>
          </a:p>
          <a:p>
            <a:r>
              <a:rPr lang="en-US" altLang="zh-CN" dirty="0"/>
              <a:t>1978</a:t>
            </a:r>
            <a:r>
              <a:rPr lang="zh-CN" altLang="en-US" dirty="0"/>
              <a:t>年，公司改名为</a:t>
            </a:r>
            <a:r>
              <a:rPr lang="en-US" altLang="zh-CN" dirty="0"/>
              <a:t>【</a:t>
            </a:r>
            <a:r>
              <a:rPr lang="zh-CN" altLang="en-US" dirty="0"/>
              <a:t>关系式软件公司</a:t>
            </a:r>
            <a:r>
              <a:rPr lang="en-US" altLang="zh-CN" dirty="0"/>
              <a:t>】</a:t>
            </a:r>
            <a:r>
              <a:rPr lang="zh-CN" altLang="en-US" dirty="0"/>
              <a:t>，</a:t>
            </a:r>
          </a:p>
          <a:p>
            <a:r>
              <a:rPr lang="en-US" altLang="zh-CN" dirty="0"/>
              <a:t>1979</a:t>
            </a:r>
            <a:r>
              <a:rPr lang="zh-CN" altLang="en-US" dirty="0"/>
              <a:t>年推出世界上第一款商业化的关系型数据库“</a:t>
            </a:r>
            <a:r>
              <a:rPr lang="en-US" altLang="zh-CN" dirty="0"/>
              <a:t>Oracle 2”</a:t>
            </a:r>
            <a:r>
              <a:rPr lang="zh-CN" altLang="en-US" dirty="0"/>
              <a:t>（←</a:t>
            </a:r>
            <a:r>
              <a:rPr lang="en-US" altLang="zh-CN" dirty="0"/>
              <a:t>_←</a:t>
            </a:r>
            <a:r>
              <a:rPr lang="zh-CN" altLang="en-US" dirty="0"/>
              <a:t>）</a:t>
            </a:r>
          </a:p>
          <a:p>
            <a:endParaRPr lang="zh-CN" altLang="en-US" dirty="0"/>
          </a:p>
          <a:p>
            <a:r>
              <a:rPr lang="zh-CN" altLang="en-US" dirty="0"/>
              <a:t>虽然</a:t>
            </a:r>
            <a:r>
              <a:rPr lang="en-US" altLang="zh-CN" dirty="0"/>
              <a:t>Oracle</a:t>
            </a:r>
            <a:r>
              <a:rPr lang="zh-CN" altLang="en-US" dirty="0"/>
              <a:t>初代数据库产品是靠欺诈式的营销卖出，但在后代产品中，</a:t>
            </a:r>
            <a:r>
              <a:rPr lang="en-US" altLang="zh-CN" dirty="0"/>
              <a:t>Oracle</a:t>
            </a:r>
            <a:r>
              <a:rPr lang="zh-CN" altLang="en-US" dirty="0"/>
              <a:t>公司十分重视技术和质量，这使得</a:t>
            </a:r>
            <a:r>
              <a:rPr lang="en-US" altLang="zh-CN" dirty="0"/>
              <a:t>Oracle</a:t>
            </a:r>
            <a:r>
              <a:rPr lang="zh-CN" altLang="en-US" dirty="0"/>
              <a:t>数据库成为当之无愧的行业老大。</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89</a:t>
            </a:fld>
            <a:endParaRPr lang="zh-CN" altLang="en-US"/>
          </a:p>
        </p:txBody>
      </p:sp>
    </p:spTree>
    <p:extLst>
      <p:ext uri="{BB962C8B-B14F-4D97-AF65-F5344CB8AC3E}">
        <p14:creationId xmlns:p14="http://schemas.microsoft.com/office/powerpoint/2010/main" val="1826995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6</a:t>
            </a:fld>
            <a:endParaRPr lang="zh-CN" altLang="en-US"/>
          </a:p>
        </p:txBody>
      </p:sp>
    </p:spTree>
    <p:extLst>
      <p:ext uri="{BB962C8B-B14F-4D97-AF65-F5344CB8AC3E}">
        <p14:creationId xmlns:p14="http://schemas.microsoft.com/office/powerpoint/2010/main" val="3354826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结构化查询语言</a:t>
            </a:r>
            <a:r>
              <a:rPr lang="en-US" altLang="zh-CN" dirty="0"/>
              <a:t>(Structured Query Language)</a:t>
            </a:r>
            <a:r>
              <a:rPr lang="zh-CN" altLang="en-US" dirty="0"/>
              <a:t>简称</a:t>
            </a:r>
            <a:r>
              <a:rPr lang="en-US" altLang="zh-CN" dirty="0"/>
              <a:t>SQL</a:t>
            </a:r>
            <a:r>
              <a:rPr lang="zh-CN" altLang="en-US" dirty="0"/>
              <a:t>，是一种特殊目的的编程语言，是一种数据库查询和程序设计语言，用于存取数据以及查询、更新和管理关系数据库系统。</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91</a:t>
            </a:fld>
            <a:endParaRPr lang="zh-CN" altLang="en-US"/>
          </a:p>
        </p:txBody>
      </p:sp>
    </p:spTree>
    <p:extLst>
      <p:ext uri="{BB962C8B-B14F-4D97-AF65-F5344CB8AC3E}">
        <p14:creationId xmlns:p14="http://schemas.microsoft.com/office/powerpoint/2010/main" val="39214860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92</a:t>
            </a:fld>
            <a:endParaRPr lang="zh-CN" altLang="en-US"/>
          </a:p>
        </p:txBody>
      </p:sp>
    </p:spTree>
    <p:extLst>
      <p:ext uri="{BB962C8B-B14F-4D97-AF65-F5344CB8AC3E}">
        <p14:creationId xmlns:p14="http://schemas.microsoft.com/office/powerpoint/2010/main" val="13664900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93</a:t>
            </a:fld>
            <a:endParaRPr lang="zh-CN" altLang="en-US"/>
          </a:p>
        </p:txBody>
      </p:sp>
    </p:spTree>
    <p:extLst>
      <p:ext uri="{BB962C8B-B14F-4D97-AF65-F5344CB8AC3E}">
        <p14:creationId xmlns:p14="http://schemas.microsoft.com/office/powerpoint/2010/main" val="1363034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94</a:t>
            </a:fld>
            <a:endParaRPr lang="zh-CN" altLang="en-US"/>
          </a:p>
        </p:txBody>
      </p:sp>
    </p:spTree>
    <p:extLst>
      <p:ext uri="{BB962C8B-B14F-4D97-AF65-F5344CB8AC3E}">
        <p14:creationId xmlns:p14="http://schemas.microsoft.com/office/powerpoint/2010/main" val="24342129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95</a:t>
            </a:fld>
            <a:endParaRPr lang="zh-CN" altLang="en-US"/>
          </a:p>
        </p:txBody>
      </p:sp>
    </p:spTree>
    <p:extLst>
      <p:ext uri="{BB962C8B-B14F-4D97-AF65-F5344CB8AC3E}">
        <p14:creationId xmlns:p14="http://schemas.microsoft.com/office/powerpoint/2010/main" val="4244794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97</a:t>
            </a:fld>
            <a:endParaRPr lang="zh-CN" altLang="en-US"/>
          </a:p>
        </p:txBody>
      </p:sp>
    </p:spTree>
    <p:extLst>
      <p:ext uri="{BB962C8B-B14F-4D97-AF65-F5344CB8AC3E}">
        <p14:creationId xmlns:p14="http://schemas.microsoft.com/office/powerpoint/2010/main" val="3462359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98</a:t>
            </a:fld>
            <a:endParaRPr lang="zh-CN" altLang="en-US"/>
          </a:p>
        </p:txBody>
      </p:sp>
    </p:spTree>
    <p:extLst>
      <p:ext uri="{BB962C8B-B14F-4D97-AF65-F5344CB8AC3E}">
        <p14:creationId xmlns:p14="http://schemas.microsoft.com/office/powerpoint/2010/main" val="14710578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99</a:t>
            </a:fld>
            <a:endParaRPr lang="zh-CN" altLang="en-US"/>
          </a:p>
        </p:txBody>
      </p:sp>
    </p:spTree>
    <p:extLst>
      <p:ext uri="{BB962C8B-B14F-4D97-AF65-F5344CB8AC3E}">
        <p14:creationId xmlns:p14="http://schemas.microsoft.com/office/powerpoint/2010/main" val="15016815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104</a:t>
            </a:fld>
            <a:endParaRPr lang="zh-CN" altLang="en-US"/>
          </a:p>
        </p:txBody>
      </p:sp>
    </p:spTree>
    <p:extLst>
      <p:ext uri="{BB962C8B-B14F-4D97-AF65-F5344CB8AC3E}">
        <p14:creationId xmlns:p14="http://schemas.microsoft.com/office/powerpoint/2010/main" val="3691406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105</a:t>
            </a:fld>
            <a:endParaRPr lang="zh-CN" altLang="en-US"/>
          </a:p>
        </p:txBody>
      </p:sp>
    </p:spTree>
    <p:extLst>
      <p:ext uri="{BB962C8B-B14F-4D97-AF65-F5344CB8AC3E}">
        <p14:creationId xmlns:p14="http://schemas.microsoft.com/office/powerpoint/2010/main" val="160809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9</a:t>
            </a:fld>
            <a:endParaRPr lang="zh-CN" altLang="en-US"/>
          </a:p>
        </p:txBody>
      </p:sp>
    </p:spTree>
    <p:extLst>
      <p:ext uri="{BB962C8B-B14F-4D97-AF65-F5344CB8AC3E}">
        <p14:creationId xmlns:p14="http://schemas.microsoft.com/office/powerpoint/2010/main" val="869641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109</a:t>
            </a:fld>
            <a:endParaRPr lang="zh-CN" altLang="en-US"/>
          </a:p>
        </p:txBody>
      </p:sp>
    </p:spTree>
    <p:extLst>
      <p:ext uri="{BB962C8B-B14F-4D97-AF65-F5344CB8AC3E}">
        <p14:creationId xmlns:p14="http://schemas.microsoft.com/office/powerpoint/2010/main" val="788202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112</a:t>
            </a:fld>
            <a:endParaRPr lang="zh-CN" altLang="en-US"/>
          </a:p>
        </p:txBody>
      </p:sp>
    </p:spTree>
    <p:extLst>
      <p:ext uri="{BB962C8B-B14F-4D97-AF65-F5344CB8AC3E}">
        <p14:creationId xmlns:p14="http://schemas.microsoft.com/office/powerpoint/2010/main" val="1679602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114</a:t>
            </a:fld>
            <a:endParaRPr lang="zh-CN" altLang="en-US"/>
          </a:p>
        </p:txBody>
      </p:sp>
    </p:spTree>
    <p:extLst>
      <p:ext uri="{BB962C8B-B14F-4D97-AF65-F5344CB8AC3E}">
        <p14:creationId xmlns:p14="http://schemas.microsoft.com/office/powerpoint/2010/main" val="2781400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119</a:t>
            </a:fld>
            <a:endParaRPr lang="zh-CN" altLang="en-US"/>
          </a:p>
        </p:txBody>
      </p:sp>
    </p:spTree>
    <p:extLst>
      <p:ext uri="{BB962C8B-B14F-4D97-AF65-F5344CB8AC3E}">
        <p14:creationId xmlns:p14="http://schemas.microsoft.com/office/powerpoint/2010/main" val="20418829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122</a:t>
            </a:fld>
            <a:endParaRPr lang="zh-CN" altLang="en-US"/>
          </a:p>
        </p:txBody>
      </p:sp>
    </p:spTree>
    <p:extLst>
      <p:ext uri="{BB962C8B-B14F-4D97-AF65-F5344CB8AC3E}">
        <p14:creationId xmlns:p14="http://schemas.microsoft.com/office/powerpoint/2010/main" val="28333452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回忆两种操作 选择和投影</a:t>
            </a:r>
            <a:endParaRPr lang="en-US" altLang="zh-CN" dirty="0"/>
          </a:p>
          <a:p>
            <a:r>
              <a:rPr lang="en-US" altLang="zh-CN" dirty="0"/>
              <a:t>Select </a:t>
            </a:r>
            <a:r>
              <a:rPr lang="zh-CN" altLang="en-US" dirty="0"/>
              <a:t>对应投影</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124</a:t>
            </a:fld>
            <a:endParaRPr lang="zh-CN" altLang="en-US"/>
          </a:p>
        </p:txBody>
      </p:sp>
    </p:spTree>
    <p:extLst>
      <p:ext uri="{BB962C8B-B14F-4D97-AF65-F5344CB8AC3E}">
        <p14:creationId xmlns:p14="http://schemas.microsoft.com/office/powerpoint/2010/main" val="648324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126</a:t>
            </a:fld>
            <a:endParaRPr lang="zh-CN" altLang="en-US"/>
          </a:p>
        </p:txBody>
      </p:sp>
    </p:spTree>
    <p:extLst>
      <p:ext uri="{BB962C8B-B14F-4D97-AF65-F5344CB8AC3E}">
        <p14:creationId xmlns:p14="http://schemas.microsoft.com/office/powerpoint/2010/main" val="28177248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回忆两种操作 选择和投影</a:t>
            </a:r>
            <a:endParaRPr lang="en-US" altLang="zh-CN" dirty="0"/>
          </a:p>
          <a:p>
            <a:r>
              <a:rPr lang="en-US" altLang="zh-CN" dirty="0"/>
              <a:t>Select </a:t>
            </a:r>
            <a:r>
              <a:rPr lang="zh-CN" altLang="en-US" dirty="0"/>
              <a:t>对应投影</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130</a:t>
            </a:fld>
            <a:endParaRPr lang="zh-CN" altLang="en-US"/>
          </a:p>
        </p:txBody>
      </p:sp>
    </p:spTree>
    <p:extLst>
      <p:ext uri="{BB962C8B-B14F-4D97-AF65-F5344CB8AC3E}">
        <p14:creationId xmlns:p14="http://schemas.microsoft.com/office/powerpoint/2010/main" val="29148269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回忆两种操作 选择和投影</a:t>
            </a:r>
            <a:endParaRPr lang="en-US" altLang="zh-CN" dirty="0"/>
          </a:p>
          <a:p>
            <a:r>
              <a:rPr lang="en-US" altLang="zh-CN" dirty="0"/>
              <a:t>Select </a:t>
            </a:r>
            <a:r>
              <a:rPr lang="zh-CN" altLang="en-US" dirty="0"/>
              <a:t>对应投影</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131</a:t>
            </a:fld>
            <a:endParaRPr lang="zh-CN" altLang="en-US"/>
          </a:p>
        </p:txBody>
      </p:sp>
    </p:spTree>
    <p:extLst>
      <p:ext uri="{BB962C8B-B14F-4D97-AF65-F5344CB8AC3E}">
        <p14:creationId xmlns:p14="http://schemas.microsoft.com/office/powerpoint/2010/main" val="17995969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132</a:t>
            </a:fld>
            <a:endParaRPr lang="zh-CN" altLang="en-US"/>
          </a:p>
        </p:txBody>
      </p:sp>
    </p:spTree>
    <p:extLst>
      <p:ext uri="{BB962C8B-B14F-4D97-AF65-F5344CB8AC3E}">
        <p14:creationId xmlns:p14="http://schemas.microsoft.com/office/powerpoint/2010/main" val="403638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结果复制粘贴到</a:t>
            </a:r>
            <a:r>
              <a:rPr lang="en-US" altLang="zh-CN" dirty="0"/>
              <a:t>excel</a:t>
            </a:r>
            <a:r>
              <a:rPr lang="zh-CN" altLang="en-US" dirty="0"/>
              <a:t>中</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14</a:t>
            </a:fld>
            <a:endParaRPr lang="zh-CN" altLang="en-US"/>
          </a:p>
        </p:txBody>
      </p:sp>
    </p:spTree>
    <p:extLst>
      <p:ext uri="{BB962C8B-B14F-4D97-AF65-F5344CB8AC3E}">
        <p14:creationId xmlns:p14="http://schemas.microsoft.com/office/powerpoint/2010/main" val="3439894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135</a:t>
            </a:fld>
            <a:endParaRPr lang="zh-CN" altLang="en-US"/>
          </a:p>
        </p:txBody>
      </p:sp>
    </p:spTree>
    <p:extLst>
      <p:ext uri="{BB962C8B-B14F-4D97-AF65-F5344CB8AC3E}">
        <p14:creationId xmlns:p14="http://schemas.microsoft.com/office/powerpoint/2010/main" val="36216125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139</a:t>
            </a:fld>
            <a:endParaRPr lang="zh-CN" altLang="en-US"/>
          </a:p>
        </p:txBody>
      </p:sp>
    </p:spTree>
    <p:extLst>
      <p:ext uri="{BB962C8B-B14F-4D97-AF65-F5344CB8AC3E}">
        <p14:creationId xmlns:p14="http://schemas.microsoft.com/office/powerpoint/2010/main" val="17100372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能否不是真的删除？</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140</a:t>
            </a:fld>
            <a:endParaRPr lang="zh-CN" altLang="en-US"/>
          </a:p>
        </p:txBody>
      </p:sp>
    </p:spTree>
    <p:extLst>
      <p:ext uri="{BB962C8B-B14F-4D97-AF65-F5344CB8AC3E}">
        <p14:creationId xmlns:p14="http://schemas.microsoft.com/office/powerpoint/2010/main" val="39612165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3DD1A-F7A2-4735-AE8C-E38DD589DB66}" type="slidenum">
              <a:rPr lang="zh-CN" altLang="en-US" smtClean="0"/>
              <a:t>141</a:t>
            </a:fld>
            <a:endParaRPr lang="zh-CN" altLang="en-US"/>
          </a:p>
        </p:txBody>
      </p:sp>
    </p:spTree>
    <p:extLst>
      <p:ext uri="{BB962C8B-B14F-4D97-AF65-F5344CB8AC3E}">
        <p14:creationId xmlns:p14="http://schemas.microsoft.com/office/powerpoint/2010/main" val="8069344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SELECT </a:t>
            </a:r>
            <a:r>
              <a:rPr lang="zh-CN" altLang="en-US" dirty="0"/>
              <a:t>人员联系表</a:t>
            </a:r>
            <a:r>
              <a:rPr lang="en-US" altLang="zh-CN" dirty="0"/>
              <a:t>1NF.</a:t>
            </a:r>
            <a:r>
              <a:rPr lang="zh-CN" altLang="en-US" dirty="0"/>
              <a:t>姓名</a:t>
            </a:r>
            <a:r>
              <a:rPr lang="en-US" altLang="zh-CN" dirty="0"/>
              <a:t>, </a:t>
            </a:r>
            <a:r>
              <a:rPr lang="zh-CN" altLang="en-US" dirty="0"/>
              <a:t>人员联系表</a:t>
            </a:r>
            <a:r>
              <a:rPr lang="en-US" altLang="zh-CN" dirty="0"/>
              <a:t>1NF.</a:t>
            </a:r>
            <a:r>
              <a:rPr lang="zh-CN" altLang="en-US" dirty="0"/>
              <a:t>姓名 </a:t>
            </a:r>
            <a:r>
              <a:rPr lang="en-US" altLang="zh-CN" dirty="0"/>
              <a:t>In ('</a:t>
            </a:r>
            <a:r>
              <a:rPr lang="zh-CN" altLang="en-US" dirty="0"/>
              <a:t>柴影</a:t>
            </a:r>
            <a:r>
              <a:rPr lang="en-US" altLang="zh-CN" dirty="0"/>
              <a:t>') AS </a:t>
            </a:r>
            <a:r>
              <a:rPr lang="zh-CN" altLang="en-US" dirty="0"/>
              <a:t>是否在名单</a:t>
            </a:r>
          </a:p>
          <a:p>
            <a:r>
              <a:rPr lang="en-US" altLang="zh-CN" dirty="0"/>
              <a:t>FROM </a:t>
            </a:r>
            <a:r>
              <a:rPr lang="zh-CN" altLang="en-US" dirty="0"/>
              <a:t>人员联系表</a:t>
            </a:r>
            <a:r>
              <a:rPr lang="en-US" altLang="zh-CN" dirty="0"/>
              <a:t>1NF</a:t>
            </a:r>
          </a:p>
          <a:p>
            <a:r>
              <a:rPr lang="en-US" altLang="zh-CN" dirty="0"/>
              <a:t>order by </a:t>
            </a:r>
            <a:r>
              <a:rPr lang="zh-CN" altLang="en-US" dirty="0"/>
              <a:t>人员联系表</a:t>
            </a:r>
            <a:r>
              <a:rPr lang="en-US" altLang="zh-CN" dirty="0"/>
              <a:t>1NF.</a:t>
            </a:r>
            <a:r>
              <a:rPr lang="zh-CN" altLang="en-US" dirty="0"/>
              <a:t>姓名 </a:t>
            </a:r>
            <a:r>
              <a:rPr lang="en-US" altLang="zh-CN" dirty="0"/>
              <a:t>In ('</a:t>
            </a:r>
            <a:r>
              <a:rPr lang="zh-CN" altLang="en-US" dirty="0"/>
              <a:t>柴影</a:t>
            </a:r>
            <a:r>
              <a:rPr lang="en-US" altLang="zh-CN" dirty="0"/>
              <a:t>') desc;</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144</a:t>
            </a:fld>
            <a:endParaRPr lang="zh-CN" altLang="en-US"/>
          </a:p>
        </p:txBody>
      </p:sp>
    </p:spTree>
    <p:extLst>
      <p:ext uri="{BB962C8B-B14F-4D97-AF65-F5344CB8AC3E}">
        <p14:creationId xmlns:p14="http://schemas.microsoft.com/office/powerpoint/2010/main" val="32560968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145</a:t>
            </a:fld>
            <a:endParaRPr lang="zh-CN" altLang="en-US"/>
          </a:p>
        </p:txBody>
      </p:sp>
    </p:spTree>
    <p:extLst>
      <p:ext uri="{BB962C8B-B14F-4D97-AF65-F5344CB8AC3E}">
        <p14:creationId xmlns:p14="http://schemas.microsoft.com/office/powerpoint/2010/main" val="1704459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a:p>
            <a:r>
              <a:rPr lang="en-US" altLang="zh-CN" dirty="0"/>
              <a:t>Ellison</a:t>
            </a:r>
            <a:r>
              <a:rPr lang="zh-CN" altLang="en-US" dirty="0"/>
              <a:t>是个狠有个性的人物，是个</a:t>
            </a:r>
            <a:r>
              <a:rPr lang="en-US" altLang="zh-CN" dirty="0"/>
              <a:t>IBM</a:t>
            </a:r>
            <a:r>
              <a:rPr lang="zh-CN" altLang="en-US" dirty="0"/>
              <a:t>（</a:t>
            </a:r>
            <a:r>
              <a:rPr lang="en-US" altLang="zh-CN" dirty="0"/>
              <a:t>International Big Mouth</a:t>
            </a:r>
            <a:r>
              <a:rPr lang="zh-CN" altLang="en-US" dirty="0"/>
              <a:t>）</a:t>
            </a:r>
            <a:r>
              <a:rPr lang="en-US" altLang="zh-CN" dirty="0"/>
              <a:t>——</a:t>
            </a:r>
          </a:p>
          <a:p>
            <a:r>
              <a:rPr lang="zh-CN" altLang="en-US" dirty="0"/>
              <a:t>他说：光我成功是不够的，我要其他人都失败！</a:t>
            </a:r>
          </a:p>
          <a:p>
            <a:r>
              <a:rPr lang="zh-CN" altLang="en-US" dirty="0"/>
              <a:t>他说：要切断对手的输氧管</a:t>
            </a:r>
          </a:p>
          <a:p>
            <a:r>
              <a:rPr lang="zh-CN" altLang="en-US" dirty="0"/>
              <a:t>他说：谷歌是“邪恶轴心”</a:t>
            </a:r>
          </a:p>
          <a:p>
            <a:r>
              <a:rPr lang="zh-CN" altLang="en-US" dirty="0"/>
              <a:t>他说：</a:t>
            </a:r>
            <a:r>
              <a:rPr lang="en-US" altLang="zh-CN" dirty="0"/>
              <a:t>Dell</a:t>
            </a:r>
            <a:r>
              <a:rPr lang="zh-CN" altLang="en-US" dirty="0"/>
              <a:t>的机器像狗屎</a:t>
            </a:r>
          </a:p>
          <a:p>
            <a:r>
              <a:rPr lang="zh-CN" altLang="en-US" dirty="0"/>
              <a:t>他说：比尔</a:t>
            </a:r>
            <a:r>
              <a:rPr lang="en-US" altLang="zh-CN" dirty="0"/>
              <a:t>·</a:t>
            </a:r>
            <a:r>
              <a:rPr lang="zh-CN" altLang="en-US" dirty="0"/>
              <a:t>盖茨是病毒</a:t>
            </a:r>
          </a:p>
          <a:p>
            <a:r>
              <a:rPr lang="zh-CN" altLang="en-US" dirty="0"/>
              <a:t>他说：罗马帝国都会垮，凭什么微软不会？</a:t>
            </a:r>
          </a:p>
          <a:p>
            <a:r>
              <a:rPr lang="zh-CN" altLang="en-US" dirty="0"/>
              <a:t>他说：不是我与盖茨开战，而是我代表全人类向盖茨开战</a:t>
            </a:r>
          </a:p>
          <a:p>
            <a:endParaRPr lang="en-US" altLang="zh-CN" dirty="0"/>
          </a:p>
          <a:p>
            <a:r>
              <a:rPr lang="zh-CN" altLang="en-US" dirty="0"/>
              <a:t>如果甲骨文来了中国埃里森崇拜的人是成吉思汗，而他也一直信奉着那句名言：“我要的不仅仅是成功，而是其他人都必须失败！”在埃里森的字典里，似乎从来没有“循规蹈矩”：闯红灯时，他会淡定地告诉交警，他是医学院的医生，为了赶赴一场十分重要的开颅手术，这时交警不仅表示理解，甚至还为他鸣笛开道；为了心仪的美洲杯帆船赛，他会推掉公司重要的主题演讲；为了找到对微软不利的证据，他曾经雇人搜查微软的垃圾堆；</a:t>
            </a:r>
            <a:r>
              <a:rPr lang="en-US" altLang="zh-CN" dirty="0"/>
              <a:t>2007</a:t>
            </a:r>
            <a:r>
              <a:rPr lang="zh-CN" altLang="en-US" dirty="0"/>
              <a:t>年，他受邀到耶鲁大学进行演讲，演讲中不仅抨击了场下大学生没有辍学的勇气，还大力宣扬要成功就必须得远离学校。最终，演到一半就被保安架着拖离现场；埃里森还拥有两架战斗机，曾亲自驾驶它们在太平洋上空和别人进行模拟空战。他还曾买下一家小型航空公司，命名为拉里航空，甚至夸张的把自己头像印在飞机尾翼上。</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146</a:t>
            </a:fld>
            <a:endParaRPr lang="zh-CN" altLang="en-US"/>
          </a:p>
        </p:txBody>
      </p:sp>
    </p:spTree>
    <p:extLst>
      <p:ext uri="{BB962C8B-B14F-4D97-AF65-F5344CB8AC3E}">
        <p14:creationId xmlns:p14="http://schemas.microsoft.com/office/powerpoint/2010/main" val="729366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他曾在耶鲁大学的演讲上说</a:t>
            </a:r>
            <a:r>
              <a:rPr lang="en-US" altLang="zh-CN" dirty="0"/>
              <a:t>——</a:t>
            </a:r>
          </a:p>
          <a:p>
            <a:r>
              <a:rPr lang="zh-CN" altLang="en-US" dirty="0"/>
              <a:t>各位同学，看看你们的左边，再看看你们的右边，再看看你自己，</a:t>
            </a:r>
            <a:br>
              <a:rPr lang="zh-CN" altLang="en-US" dirty="0"/>
            </a:br>
            <a:r>
              <a:rPr lang="zh-CN" altLang="en-US" dirty="0"/>
              <a:t>你门看到的，都是</a:t>
            </a:r>
            <a:r>
              <a:rPr lang="en-US" altLang="zh-CN" dirty="0"/>
              <a:t>Loser</a:t>
            </a:r>
            <a:r>
              <a:rPr lang="zh-CN" altLang="en-US" dirty="0"/>
              <a:t>。</a:t>
            </a:r>
            <a:br>
              <a:rPr lang="zh-CN" altLang="en-US" dirty="0"/>
            </a:br>
            <a:r>
              <a:rPr lang="zh-CN" altLang="en-US" dirty="0"/>
              <a:t>这是为什么呢？因为我，</a:t>
            </a:r>
            <a:r>
              <a:rPr lang="en-US" altLang="zh-CN" dirty="0"/>
              <a:t>Larry Ellison</a:t>
            </a:r>
            <a:r>
              <a:rPr lang="zh-CN" altLang="en-US" dirty="0"/>
              <a:t>，世界富豪，是一个辍学生，很多富豪都是辍学生。而你们不是，你们居然在读大学，所以你们都是</a:t>
            </a:r>
            <a:r>
              <a:rPr lang="en-US" altLang="zh-CN" dirty="0"/>
              <a:t>Loser……</a:t>
            </a:r>
            <a:r>
              <a:rPr lang="zh-CN" altLang="en-US" dirty="0"/>
              <a:t>著名大学公开演讲上说这种话，谁开心？谁不开心呢？</a:t>
            </a:r>
          </a:p>
          <a:p>
            <a:r>
              <a:rPr lang="zh-CN" altLang="en-US" dirty="0"/>
              <a:t>很明显，我们的大富豪被保安叉了出去</a:t>
            </a:r>
            <a:r>
              <a:rPr lang="en-US" altLang="zh-CN" dirty="0"/>
              <a:t>……</a:t>
            </a:r>
          </a:p>
          <a:p>
            <a:r>
              <a:rPr lang="zh-CN" altLang="en-US" dirty="0"/>
              <a:t>这种在连续剧里智能活两集的人，在现实中是什么样的呢？</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147</a:t>
            </a:fld>
            <a:endParaRPr lang="zh-CN" altLang="en-US"/>
          </a:p>
        </p:txBody>
      </p:sp>
    </p:spTree>
    <p:extLst>
      <p:ext uri="{BB962C8B-B14F-4D97-AF65-F5344CB8AC3E}">
        <p14:creationId xmlns:p14="http://schemas.microsoft.com/office/powerpoint/2010/main" val="42176706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犹太屌丝</a:t>
            </a:r>
          </a:p>
          <a:p>
            <a:r>
              <a:rPr lang="en-US" altLang="zh-CN" dirty="0"/>
              <a:t>Ellison</a:t>
            </a:r>
            <a:r>
              <a:rPr lang="zh-CN" altLang="en-US" dirty="0"/>
              <a:t>至少有一半的犹太血统，他母亲是犹太人，父亲是一个意大利飞行员，喜欢飞来飞去。</a:t>
            </a:r>
          </a:p>
          <a:p>
            <a:r>
              <a:rPr lang="zh-CN" altLang="en-US" dirty="0"/>
              <a:t>那一年，</a:t>
            </a:r>
            <a:r>
              <a:rPr lang="en-US" altLang="zh-CN" dirty="0"/>
              <a:t>Ellison</a:t>
            </a:r>
            <a:r>
              <a:rPr lang="zh-CN" altLang="en-US" dirty="0"/>
              <a:t>的父亲飞到她</a:t>
            </a:r>
            <a:r>
              <a:rPr lang="en-US" altLang="zh-CN" dirty="0"/>
              <a:t>19</a:t>
            </a:r>
            <a:r>
              <a:rPr lang="zh-CN" altLang="en-US" dirty="0"/>
              <a:t>岁的母亲身边，留下了小</a:t>
            </a:r>
            <a:r>
              <a:rPr lang="en-US" altLang="zh-CN" dirty="0"/>
              <a:t>Ellison</a:t>
            </a:r>
            <a:r>
              <a:rPr lang="zh-CN" altLang="en-US" dirty="0"/>
              <a:t>，</a:t>
            </a:r>
          </a:p>
          <a:p>
            <a:r>
              <a:rPr lang="zh-CN" altLang="en-US" dirty="0"/>
              <a:t>然后悄悄地离去，没带走一片云彩。</a:t>
            </a:r>
          </a:p>
          <a:p>
            <a:br>
              <a:rPr lang="zh-CN" altLang="en-US" dirty="0"/>
            </a:br>
            <a:endParaRPr lang="zh-CN" altLang="en-US" dirty="0"/>
          </a:p>
          <a:p>
            <a:r>
              <a:rPr lang="zh-CN" altLang="en-US" dirty="0"/>
              <a:t>在</a:t>
            </a:r>
            <a:r>
              <a:rPr lang="en-US" altLang="zh-CN" dirty="0"/>
              <a:t>Ellison 9</a:t>
            </a:r>
            <a:r>
              <a:rPr lang="zh-CN" altLang="en-US" dirty="0"/>
              <a:t>个月大的时候，得了肺炎，单亲妈妈无力抚养，便将他送给亲戚。</a:t>
            </a:r>
          </a:p>
          <a:p>
            <a:r>
              <a:rPr lang="en-US" altLang="zh-CN" dirty="0"/>
              <a:t>Ellison</a:t>
            </a:r>
            <a:r>
              <a:rPr lang="zh-CN" altLang="en-US" dirty="0"/>
              <a:t>直到成年之后才知道养父母是自己的亲戚。</a:t>
            </a:r>
            <a:r>
              <a:rPr lang="en-US" altLang="zh-CN" dirty="0"/>
              <a:t>Ellison</a:t>
            </a:r>
            <a:r>
              <a:rPr lang="zh-CN" altLang="en-US" dirty="0"/>
              <a:t>的养父是个普通老百姓，</a:t>
            </a:r>
            <a:r>
              <a:rPr lang="en-US" altLang="zh-CN" dirty="0"/>
              <a:t>Ellison</a:t>
            </a:r>
            <a:r>
              <a:rPr lang="zh-CN" altLang="en-US" dirty="0"/>
              <a:t>不能认可这样的贫贱身份，</a:t>
            </a:r>
          </a:p>
          <a:p>
            <a:r>
              <a:rPr lang="zh-CN" altLang="en-US" dirty="0"/>
              <a:t>他总是坚定地对人说：养父是身价百万的房地产商人，在大萧条时期破产，后曾竞选国会议员。</a:t>
            </a:r>
          </a:p>
          <a:p>
            <a:r>
              <a:rPr lang="en-US" altLang="zh-CN" dirty="0"/>
              <a:t>Ellison</a:t>
            </a:r>
            <a:r>
              <a:rPr lang="zh-CN" altLang="en-US" dirty="0"/>
              <a:t>的思维就是和正常人不一样：</a:t>
            </a:r>
            <a:br>
              <a:rPr lang="zh-CN" altLang="en-US" dirty="0"/>
            </a:br>
            <a:r>
              <a:rPr lang="zh-CN" altLang="en-US" dirty="0"/>
              <a:t>一般的成功人士都会尽量回避自己的身世背景，强调“靠个人努力”；</a:t>
            </a:r>
            <a:br>
              <a:rPr lang="zh-CN" altLang="en-US" dirty="0"/>
            </a:br>
            <a:r>
              <a:rPr lang="en-US" altLang="zh-CN" dirty="0"/>
              <a:t>Ellison</a:t>
            </a:r>
            <a:r>
              <a:rPr lang="zh-CN" altLang="en-US" dirty="0"/>
              <a:t>却偏要把自己打造成二代。</a:t>
            </a:r>
            <a:br>
              <a:rPr lang="zh-CN" altLang="en-US" dirty="0"/>
            </a:br>
            <a:br>
              <a:rPr lang="zh-CN" altLang="en-US" dirty="0"/>
            </a:br>
            <a:r>
              <a:rPr lang="en-US" altLang="zh-CN" dirty="0"/>
              <a:t>Ellison</a:t>
            </a:r>
            <a:r>
              <a:rPr lang="zh-CN" altLang="en-US" dirty="0"/>
              <a:t>说这些谎言的时候跟真的一样，要不是狗仔队强挖，人们真的就信了。</a:t>
            </a:r>
            <a:br>
              <a:rPr lang="zh-CN" altLang="en-US" dirty="0"/>
            </a:br>
            <a:r>
              <a:rPr lang="zh-CN" altLang="en-US" dirty="0"/>
              <a:t>据熟悉他的人说，</a:t>
            </a:r>
            <a:r>
              <a:rPr lang="en-US" altLang="zh-CN" dirty="0"/>
              <a:t>Ellison</a:t>
            </a:r>
            <a:r>
              <a:rPr lang="zh-CN" altLang="en-US" dirty="0"/>
              <a:t>的话一个标点符号都不能信。</a:t>
            </a:r>
            <a:r>
              <a:rPr lang="en-US" altLang="zh-CN" dirty="0"/>
              <a:t>Ellison</a:t>
            </a:r>
            <a:r>
              <a:rPr lang="zh-CN" altLang="en-US" dirty="0"/>
              <a:t>家境并不富裕，属于中下阶层。</a:t>
            </a:r>
          </a:p>
          <a:p>
            <a:r>
              <a:rPr lang="zh-CN" altLang="en-US" dirty="0"/>
              <a:t>童年的</a:t>
            </a:r>
            <a:r>
              <a:rPr lang="en-US" altLang="zh-CN" dirty="0"/>
              <a:t>Ellison</a:t>
            </a:r>
            <a:r>
              <a:rPr lang="zh-CN" altLang="en-US" dirty="0"/>
              <a:t>性格孤僻，喜欢独来独往；</a:t>
            </a:r>
          </a:p>
          <a:p>
            <a:r>
              <a:rPr lang="zh-CN" altLang="en-US" dirty="0"/>
              <a:t>但是他特别注重打扮，喜欢穿名牌，吐口水也要把头发梳的油光发亮。</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148</a:t>
            </a:fld>
            <a:endParaRPr lang="zh-CN" altLang="en-US"/>
          </a:p>
        </p:txBody>
      </p:sp>
    </p:spTree>
    <p:extLst>
      <p:ext uri="{BB962C8B-B14F-4D97-AF65-F5344CB8AC3E}">
        <p14:creationId xmlns:p14="http://schemas.microsoft.com/office/powerpoint/2010/main" val="40008905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学习模范</a:t>
            </a:r>
          </a:p>
          <a:p>
            <a:r>
              <a:rPr lang="en-US" altLang="zh-CN" dirty="0"/>
              <a:t>Ellison</a:t>
            </a:r>
            <a:r>
              <a:rPr lang="zh-CN" altLang="en-US" dirty="0"/>
              <a:t>读了三所大学</a:t>
            </a:r>
            <a:r>
              <a:rPr lang="en-US" altLang="zh-CN" dirty="0"/>
              <a:t>——</a:t>
            </a:r>
            <a:r>
              <a:rPr lang="zh-CN" altLang="en-US" dirty="0"/>
              <a:t>伊利诺伊大学、西北大学、芝加哥大学</a:t>
            </a:r>
          </a:p>
          <a:p>
            <a:r>
              <a:rPr lang="zh-CN" altLang="en-US" dirty="0"/>
              <a:t>都不是等闲的学校，但是全部都是“肄业”！没有拿到一张文聘。</a:t>
            </a:r>
          </a:p>
          <a:p>
            <a:r>
              <a:rPr lang="zh-CN" altLang="en-US" b="1" dirty="0"/>
              <a:t>职场红人</a:t>
            </a:r>
          </a:p>
          <a:p>
            <a:r>
              <a:rPr lang="zh-CN" altLang="en-US" dirty="0"/>
              <a:t>工作换了十几个，他自学编程，当过程序员。</a:t>
            </a:r>
          </a:p>
          <a:p>
            <a:r>
              <a:rPr lang="en-US" altLang="zh-CN" dirty="0"/>
              <a:t>Ellison</a:t>
            </a:r>
            <a:r>
              <a:rPr lang="zh-CN" altLang="en-US" dirty="0"/>
              <a:t>公开承认，学编程就是为了多挣几个钱。</a:t>
            </a:r>
            <a:r>
              <a:rPr lang="zh-CN" altLang="en-US" b="1" dirty="0"/>
              <a:t>生活奢靡</a:t>
            </a:r>
          </a:p>
          <a:p>
            <a:r>
              <a:rPr lang="zh-CN" altLang="en-US" dirty="0"/>
              <a:t>成年后的</a:t>
            </a:r>
            <a:r>
              <a:rPr lang="en-US" altLang="zh-CN" dirty="0"/>
              <a:t>Ellison</a:t>
            </a:r>
            <a:r>
              <a:rPr lang="zh-CN" altLang="en-US" dirty="0"/>
              <a:t>，生活更加奢靡，尽管他的收入配不上。</a:t>
            </a:r>
          </a:p>
          <a:p>
            <a:r>
              <a:rPr lang="zh-CN" altLang="en-US" dirty="0"/>
              <a:t>在他连房租都交不起的时候，却被人发现在昂贵的餐厅吃饭；</a:t>
            </a:r>
          </a:p>
          <a:p>
            <a:r>
              <a:rPr lang="zh-CN" altLang="en-US" dirty="0"/>
              <a:t>家庭月收入</a:t>
            </a:r>
            <a:r>
              <a:rPr lang="en-US" altLang="zh-CN" dirty="0"/>
              <a:t>1600</a:t>
            </a:r>
            <a:r>
              <a:rPr lang="zh-CN" altLang="en-US" dirty="0"/>
              <a:t>的时候，他却借钱买上千的山地自行车；</a:t>
            </a:r>
          </a:p>
          <a:p>
            <a:r>
              <a:rPr lang="zh-CN" altLang="en-US" dirty="0"/>
              <a:t>俗话说“穷玩车富玩船”，他借</a:t>
            </a:r>
            <a:r>
              <a:rPr lang="en-US" altLang="zh-CN" dirty="0"/>
              <a:t>3000</a:t>
            </a:r>
            <a:r>
              <a:rPr lang="zh-CN" altLang="en-US" dirty="0"/>
              <a:t>美元买帆船，还买一条租一条；</a:t>
            </a:r>
          </a:p>
          <a:p>
            <a:r>
              <a:rPr lang="zh-CN" altLang="en-US" dirty="0"/>
              <a:t>他喜欢穿定制的西装和手工的皮鞋</a:t>
            </a:r>
            <a:r>
              <a:rPr lang="en-US" altLang="zh-CN" dirty="0"/>
              <a:t>……</a:t>
            </a:r>
          </a:p>
          <a:p>
            <a:r>
              <a:rPr lang="zh-CN" altLang="en-US" dirty="0"/>
              <a:t>青年时期的</a:t>
            </a:r>
            <a:r>
              <a:rPr lang="en-US" altLang="zh-CN" dirty="0"/>
              <a:t>Ellison</a:t>
            </a:r>
            <a:r>
              <a:rPr lang="zh-CN" altLang="en-US" dirty="0"/>
              <a:t>他的第一任妻子</a:t>
            </a:r>
            <a:r>
              <a:rPr lang="en-US" altLang="zh-CN" dirty="0"/>
              <a:t>Quinn</a:t>
            </a:r>
            <a:r>
              <a:rPr lang="zh-CN" altLang="en-US" dirty="0"/>
              <a:t>吐槽道：只有买啤酒的钱，却喝香槟。</a:t>
            </a:r>
          </a:p>
          <a:p>
            <a:r>
              <a:rPr lang="zh-CN" altLang="en-US" dirty="0"/>
              <a:t>很明显，这种婚姻是要破裂的，</a:t>
            </a:r>
            <a:r>
              <a:rPr lang="en-US" altLang="zh-CN" dirty="0"/>
              <a:t>Quinn</a:t>
            </a:r>
            <a:r>
              <a:rPr lang="zh-CN" altLang="en-US" dirty="0"/>
              <a:t>坚决要求离婚。</a:t>
            </a:r>
          </a:p>
          <a:p>
            <a:r>
              <a:rPr lang="en-US" altLang="zh-CN" dirty="0"/>
              <a:t>Ellison</a:t>
            </a:r>
            <a:r>
              <a:rPr lang="zh-CN" altLang="en-US" dirty="0"/>
              <a:t>苦苦的挽留，他说：“如果你还愿意和我过，我会成为一个百万富翁，到时候你想要什么就会有什么。”</a:t>
            </a:r>
          </a:p>
          <a:p>
            <a:r>
              <a:rPr lang="zh-CN" altLang="en-US" dirty="0"/>
              <a:t>很显然，此情此景，没有一个女人会相信他</a:t>
            </a:r>
            <a:r>
              <a:rPr lang="en-US" altLang="zh-CN" dirty="0"/>
              <a:t>……</a:t>
            </a:r>
            <a:br>
              <a:rPr lang="en-US" altLang="zh-CN" dirty="0"/>
            </a:br>
            <a:r>
              <a:rPr lang="zh-CN" altLang="en-US" dirty="0"/>
              <a:t>直到他最后真的成了富豪，</a:t>
            </a:r>
            <a:r>
              <a:rPr lang="en-US" altLang="zh-CN" dirty="0"/>
              <a:t>Quinn</a:t>
            </a:r>
            <a:r>
              <a:rPr lang="zh-CN" altLang="en-US" dirty="0"/>
              <a:t>也没有后悔</a:t>
            </a:r>
            <a:r>
              <a:rPr lang="en-US" altLang="zh-CN" dirty="0"/>
              <a:t>——</a:t>
            </a:r>
            <a:r>
              <a:rPr lang="zh-CN" altLang="en-US" dirty="0"/>
              <a:t>因为这种人真的很讨厌</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149</a:t>
            </a:fld>
            <a:endParaRPr lang="zh-CN" altLang="en-US"/>
          </a:p>
        </p:txBody>
      </p:sp>
    </p:spTree>
    <p:extLst>
      <p:ext uri="{BB962C8B-B14F-4D97-AF65-F5344CB8AC3E}">
        <p14:creationId xmlns:p14="http://schemas.microsoft.com/office/powerpoint/2010/main" val="427631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15</a:t>
            </a:fld>
            <a:endParaRPr lang="zh-CN" altLang="en-US"/>
          </a:p>
        </p:txBody>
      </p:sp>
    </p:spTree>
    <p:extLst>
      <p:ext uri="{BB962C8B-B14F-4D97-AF65-F5344CB8AC3E}">
        <p14:creationId xmlns:p14="http://schemas.microsoft.com/office/powerpoint/2010/main" val="3051168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来，</a:t>
            </a:r>
            <a:r>
              <a:rPr lang="en-US" altLang="zh-CN" dirty="0"/>
              <a:t>Ellison</a:t>
            </a:r>
            <a:r>
              <a:rPr lang="zh-CN" altLang="en-US" dirty="0"/>
              <a:t>看到了一篇论文</a:t>
            </a:r>
            <a:r>
              <a:rPr lang="en-US" altLang="zh-CN" dirty="0"/>
              <a:t>——《R</a:t>
            </a:r>
            <a:r>
              <a:rPr lang="zh-CN" altLang="en-US" dirty="0"/>
              <a:t>系统：数据库关系理论</a:t>
            </a:r>
            <a:r>
              <a:rPr lang="en-US" altLang="zh-CN" dirty="0"/>
              <a:t>》</a:t>
            </a:r>
            <a:r>
              <a:rPr lang="zh-CN" altLang="en-US" dirty="0"/>
              <a:t>，</a:t>
            </a:r>
          </a:p>
          <a:p>
            <a:r>
              <a:rPr lang="zh-CN" altLang="en-US" dirty="0"/>
              <a:t>他敏锐地发现：关系型数据库大有可为。</a:t>
            </a:r>
          </a:p>
          <a:p>
            <a:r>
              <a:rPr lang="zh-CN" altLang="en-US" dirty="0"/>
              <a:t>论文的作者是</a:t>
            </a:r>
            <a:r>
              <a:rPr lang="en-US" altLang="zh-CN" dirty="0"/>
              <a:t>IBM</a:t>
            </a:r>
            <a:r>
              <a:rPr lang="zh-CN" altLang="en-US" dirty="0"/>
              <a:t>的员工埃德拉</a:t>
            </a:r>
            <a:r>
              <a:rPr lang="en-US" altLang="zh-CN" dirty="0"/>
              <a:t>·</a:t>
            </a:r>
            <a:r>
              <a:rPr lang="zh-CN" altLang="en-US" dirty="0"/>
              <a:t>科德（</a:t>
            </a:r>
            <a:r>
              <a:rPr lang="en-US" altLang="zh-CN" dirty="0"/>
              <a:t>Edgar Codd</a:t>
            </a:r>
            <a:r>
              <a:rPr lang="zh-CN" altLang="en-US" dirty="0"/>
              <a:t>），早在</a:t>
            </a:r>
            <a:r>
              <a:rPr lang="en-US" altLang="zh-CN" dirty="0"/>
              <a:t>1970</a:t>
            </a:r>
            <a:r>
              <a:rPr lang="zh-CN" altLang="en-US" dirty="0"/>
              <a:t>年就提出关系型数据库的概念。</a:t>
            </a:r>
            <a:br>
              <a:rPr lang="zh-CN" altLang="en-US" dirty="0"/>
            </a:br>
            <a:r>
              <a:rPr lang="zh-CN" altLang="en-US" dirty="0"/>
              <a:t>这位老哥非常励志，年近四十重回大学读书，</a:t>
            </a:r>
            <a:r>
              <a:rPr lang="en-US" altLang="zh-CN" dirty="0"/>
              <a:t>42</a:t>
            </a:r>
            <a:r>
              <a:rPr lang="zh-CN" altLang="en-US" dirty="0"/>
              <a:t>岁拿到博士学位。</a:t>
            </a:r>
            <a:br>
              <a:rPr lang="zh-CN" altLang="en-US" dirty="0"/>
            </a:br>
            <a:r>
              <a:rPr lang="en-US" altLang="zh-CN" dirty="0"/>
              <a:t>1981</a:t>
            </a:r>
            <a:r>
              <a:rPr lang="zh-CN" altLang="en-US" dirty="0"/>
              <a:t>年，</a:t>
            </a:r>
            <a:r>
              <a:rPr lang="en-US" altLang="zh-CN" dirty="0"/>
              <a:t>Codd</a:t>
            </a:r>
            <a:r>
              <a:rPr lang="zh-CN" altLang="en-US" dirty="0"/>
              <a:t>因为在数据库领域的杰出贡献，获得图灵奖。科德</a:t>
            </a:r>
            <a:r>
              <a:rPr lang="en-US" altLang="zh-CN" dirty="0"/>
              <a:t>Ellison</a:t>
            </a:r>
            <a:r>
              <a:rPr lang="zh-CN" altLang="en-US" dirty="0"/>
              <a:t>的公司开始着手开发“关系型数据库”</a:t>
            </a:r>
            <a:r>
              <a:rPr lang="en-US" altLang="zh-CN" dirty="0"/>
              <a:t>——</a:t>
            </a:r>
          </a:p>
          <a:p>
            <a:r>
              <a:rPr lang="en-US" altLang="zh-CN" dirty="0"/>
              <a:t>1978</a:t>
            </a:r>
            <a:r>
              <a:rPr lang="zh-CN" altLang="en-US" dirty="0"/>
              <a:t>年，公司改名为</a:t>
            </a:r>
            <a:r>
              <a:rPr lang="en-US" altLang="zh-CN" dirty="0"/>
              <a:t>【</a:t>
            </a:r>
            <a:r>
              <a:rPr lang="zh-CN" altLang="en-US" dirty="0"/>
              <a:t>关系式软件公司</a:t>
            </a:r>
            <a:r>
              <a:rPr lang="en-US" altLang="zh-CN" dirty="0"/>
              <a:t>】</a:t>
            </a:r>
            <a:r>
              <a:rPr lang="zh-CN" altLang="en-US" dirty="0"/>
              <a:t>，</a:t>
            </a:r>
          </a:p>
          <a:p>
            <a:r>
              <a:rPr lang="en-US" altLang="zh-CN" dirty="0"/>
              <a:t>1979</a:t>
            </a:r>
            <a:r>
              <a:rPr lang="zh-CN" altLang="en-US" dirty="0"/>
              <a:t>年推出世界上第一款商业化的关系型数据库“</a:t>
            </a:r>
            <a:r>
              <a:rPr lang="en-US" altLang="zh-CN" dirty="0"/>
              <a:t>Oracle 2”</a:t>
            </a:r>
            <a:r>
              <a:rPr lang="zh-CN" altLang="en-US" dirty="0"/>
              <a:t>（←</a:t>
            </a:r>
            <a:r>
              <a:rPr lang="en-US" altLang="zh-CN" dirty="0"/>
              <a:t>_←</a:t>
            </a:r>
            <a:r>
              <a:rPr lang="zh-CN" altLang="en-US" dirty="0"/>
              <a:t>）</a:t>
            </a:r>
          </a:p>
          <a:p>
            <a:r>
              <a:rPr lang="en-US" altLang="zh-CN" dirty="0"/>
              <a:t>1982</a:t>
            </a:r>
            <a:r>
              <a:rPr lang="zh-CN" altLang="en-US" dirty="0"/>
              <a:t>，公司改名为甲骨文（</a:t>
            </a:r>
            <a:r>
              <a:rPr lang="en-US" altLang="zh-CN" dirty="0"/>
              <a:t>Oracle</a:t>
            </a:r>
            <a:r>
              <a:rPr lang="zh-CN" altLang="en-US" dirty="0"/>
              <a:t>）</a:t>
            </a:r>
          </a:p>
          <a:p>
            <a:r>
              <a:rPr lang="en-US" altLang="zh-CN" dirty="0"/>
              <a:t>oracle</a:t>
            </a:r>
            <a:r>
              <a:rPr lang="zh-CN" altLang="en-US" dirty="0"/>
              <a:t>本意是“神谕”、“圣贤”，引申含义为“智慧的源泉”，</a:t>
            </a:r>
            <a:br>
              <a:rPr lang="zh-CN" altLang="en-US" dirty="0"/>
            </a:br>
            <a:r>
              <a:rPr lang="zh-CN" altLang="en-US" dirty="0"/>
              <a:t>翻译为“甲骨文”意境全无！</a:t>
            </a:r>
            <a:br>
              <a:rPr lang="zh-CN" altLang="en-US" dirty="0"/>
            </a:br>
            <a:r>
              <a:rPr lang="zh-CN" altLang="en-US" dirty="0"/>
              <a:t>后来查证，果然是香港人翻译的，联想到香港把擎天柱翻译成柯博文，威震天翻译成麦加登，红蜘蛛翻译成星星叫，也就只能释怀了。</a:t>
            </a:r>
            <a:r>
              <a:rPr lang="en-US" altLang="zh-CN" dirty="0"/>
              <a:t>(*/ω</a:t>
            </a:r>
            <a:r>
              <a:rPr lang="zh-CN" altLang="en-US" dirty="0"/>
              <a:t>＼*</a:t>
            </a:r>
            <a:r>
              <a:rPr lang="en-US" altLang="zh-CN" dirty="0"/>
              <a:t>)</a:t>
            </a:r>
            <a:r>
              <a:rPr lang="zh-CN" altLang="en-US" dirty="0"/>
              <a:t>事实上，作为第一代产品，</a:t>
            </a:r>
            <a:r>
              <a:rPr lang="en-US" altLang="zh-CN" dirty="0"/>
              <a:t>Oracle 2</a:t>
            </a:r>
            <a:r>
              <a:rPr lang="zh-CN" altLang="en-US" dirty="0"/>
              <a:t>的质量根本不行，公司没有技术积累，开发出的软件质量低劣，</a:t>
            </a:r>
            <a:r>
              <a:rPr lang="en-US" altLang="zh-CN" dirty="0"/>
              <a:t>BUG</a:t>
            </a:r>
            <a:r>
              <a:rPr lang="zh-CN" altLang="en-US" dirty="0"/>
              <a:t>频出。产品能卖的出去全靠忽悠。</a:t>
            </a:r>
          </a:p>
          <a:p>
            <a:r>
              <a:rPr lang="en-US" altLang="zh-CN" dirty="0"/>
              <a:t>Ellison</a:t>
            </a:r>
            <a:r>
              <a:rPr lang="zh-CN" altLang="en-US" dirty="0"/>
              <a:t>宣称</a:t>
            </a:r>
            <a:r>
              <a:rPr lang="en-US" altLang="zh-CN" dirty="0"/>
              <a:t>Oracle 2</a:t>
            </a:r>
            <a:r>
              <a:rPr lang="zh-CN" altLang="en-US" dirty="0"/>
              <a:t>技术成熟、运行稳定、速度快、可移植性强，这正是他的前两大客户看中的特性。</a:t>
            </a:r>
            <a:br>
              <a:rPr lang="zh-CN" altLang="en-US" dirty="0"/>
            </a:br>
            <a:r>
              <a:rPr lang="zh-CN" altLang="en-US" dirty="0"/>
              <a:t>这两大客户是美国中央情报局和海军情报所，都不差钱。直到</a:t>
            </a:r>
            <a:r>
              <a:rPr lang="en-US" altLang="zh-CN" dirty="0"/>
              <a:t>1983</a:t>
            </a:r>
            <a:r>
              <a:rPr lang="zh-CN" altLang="en-US" dirty="0"/>
              <a:t>年，</a:t>
            </a:r>
            <a:r>
              <a:rPr lang="en-US" altLang="zh-CN" dirty="0"/>
              <a:t>Oracle 3</a:t>
            </a:r>
            <a:r>
              <a:rPr lang="zh-CN" altLang="en-US" dirty="0"/>
              <a:t>推出，质量才得以提升。该版本用Ｃ语言编写，便于移植，也受到用户的好评。</a:t>
            </a:r>
          </a:p>
          <a:p>
            <a:r>
              <a:rPr lang="en-US" altLang="zh-CN" dirty="0"/>
              <a:t>2013</a:t>
            </a:r>
            <a:r>
              <a:rPr lang="zh-CN" altLang="en-US" dirty="0"/>
              <a:t>年，</a:t>
            </a:r>
            <a:r>
              <a:rPr lang="en-US" altLang="zh-CN" dirty="0"/>
              <a:t>Oracle</a:t>
            </a:r>
            <a:r>
              <a:rPr lang="zh-CN" altLang="en-US" dirty="0"/>
              <a:t>公司成为世界第二大软件公司。</a:t>
            </a:r>
          </a:p>
          <a:p>
            <a:r>
              <a:rPr lang="zh-CN" altLang="en-US" dirty="0"/>
              <a:t>虽然</a:t>
            </a:r>
            <a:r>
              <a:rPr lang="en-US" altLang="zh-CN" dirty="0"/>
              <a:t>Oracle</a:t>
            </a:r>
            <a:r>
              <a:rPr lang="zh-CN" altLang="en-US" dirty="0"/>
              <a:t>初代数据库产品是靠欺诈式的营销卖出，但在后代产品中，</a:t>
            </a:r>
            <a:r>
              <a:rPr lang="en-US" altLang="zh-CN" dirty="0"/>
              <a:t>Oracle</a:t>
            </a:r>
            <a:r>
              <a:rPr lang="zh-CN" altLang="en-US" dirty="0"/>
              <a:t>公司十分重视技术和质量，这使得</a:t>
            </a:r>
            <a:r>
              <a:rPr lang="en-US" altLang="zh-CN" dirty="0"/>
              <a:t>Oracle</a:t>
            </a:r>
            <a:r>
              <a:rPr lang="zh-CN" altLang="en-US" dirty="0"/>
              <a:t>数据库成为当之无愧的行业老大。</a:t>
            </a:r>
          </a:p>
          <a:p>
            <a:r>
              <a:rPr lang="zh-CN" altLang="en-US" dirty="0"/>
              <a:t>如果</a:t>
            </a:r>
            <a:r>
              <a:rPr lang="en-US" altLang="zh-CN" dirty="0"/>
              <a:t>Ellison</a:t>
            </a:r>
            <a:r>
              <a:rPr lang="zh-CN" altLang="en-US" dirty="0"/>
              <a:t>当初赚一笔钱就收手的话，他可能就真的成了一个骗子了。</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150</a:t>
            </a:fld>
            <a:endParaRPr lang="zh-CN" altLang="en-US"/>
          </a:p>
        </p:txBody>
      </p:sp>
    </p:spTree>
    <p:extLst>
      <p:ext uri="{BB962C8B-B14F-4D97-AF65-F5344CB8AC3E}">
        <p14:creationId xmlns:p14="http://schemas.microsoft.com/office/powerpoint/2010/main" val="17629704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风浪袭来，一飞冲天</a:t>
            </a:r>
          </a:p>
          <a:p>
            <a:r>
              <a:rPr lang="en-US" altLang="zh-CN" dirty="0"/>
              <a:t>32</a:t>
            </a:r>
            <a:r>
              <a:rPr lang="zh-CN" altLang="en-US" dirty="0"/>
              <a:t>岁之前的</a:t>
            </a:r>
            <a:r>
              <a:rPr lang="en-US" altLang="zh-CN" dirty="0"/>
              <a:t>Ellison</a:t>
            </a:r>
            <a:r>
              <a:rPr lang="zh-CN" altLang="en-US" dirty="0"/>
              <a:t>，没有故事，没有朋友，没有特长，没有成就。</a:t>
            </a:r>
          </a:p>
          <a:p>
            <a:r>
              <a:rPr lang="en-US" altLang="zh-CN" dirty="0"/>
              <a:t>32</a:t>
            </a:r>
            <a:r>
              <a:rPr lang="zh-CN" altLang="en-US" dirty="0"/>
              <a:t>岁之后的</a:t>
            </a:r>
            <a:r>
              <a:rPr lang="en-US" altLang="zh-CN" dirty="0"/>
              <a:t>Ellison——</a:t>
            </a:r>
            <a:r>
              <a:rPr lang="zh-CN" altLang="en-US" dirty="0"/>
              <a:t>开挂了</a:t>
            </a:r>
          </a:p>
          <a:p>
            <a:r>
              <a:rPr lang="en-US" altLang="zh-CN" dirty="0"/>
              <a:t>1977</a:t>
            </a:r>
            <a:r>
              <a:rPr lang="zh-CN" altLang="en-US" dirty="0"/>
              <a:t>年</a:t>
            </a:r>
            <a:r>
              <a:rPr lang="en-US" altLang="zh-CN" dirty="0"/>
              <a:t>6</a:t>
            </a:r>
            <a:r>
              <a:rPr lang="zh-CN" altLang="en-US" dirty="0"/>
              <a:t>月，</a:t>
            </a:r>
            <a:r>
              <a:rPr lang="en-US" altLang="zh-CN" dirty="0"/>
              <a:t>Ellison</a:t>
            </a:r>
            <a:r>
              <a:rPr lang="zh-CN" altLang="en-US" dirty="0"/>
              <a:t>鼓动两名同事合伙创业，成立了</a:t>
            </a:r>
            <a:r>
              <a:rPr lang="en-US" altLang="zh-CN" dirty="0"/>
              <a:t>【</a:t>
            </a:r>
            <a:r>
              <a:rPr lang="zh-CN" altLang="en-US" dirty="0"/>
              <a:t>软件开发实验室</a:t>
            </a:r>
            <a:r>
              <a:rPr lang="en-US" altLang="zh-CN" dirty="0"/>
              <a:t>】</a:t>
            </a:r>
            <a:r>
              <a:rPr lang="zh-CN" altLang="en-US" dirty="0"/>
              <a:t>，</a:t>
            </a:r>
          </a:p>
          <a:p>
            <a:r>
              <a:rPr lang="zh-CN" altLang="en-US" dirty="0"/>
              <a:t>埃里森出资</a:t>
            </a:r>
            <a:r>
              <a:rPr lang="en-US" altLang="zh-CN" dirty="0"/>
              <a:t>1200</a:t>
            </a:r>
            <a:r>
              <a:rPr lang="zh-CN" altLang="en-US" dirty="0"/>
              <a:t>美元，占股</a:t>
            </a:r>
            <a:r>
              <a:rPr lang="en-US" altLang="zh-CN" dirty="0"/>
              <a:t>60%</a:t>
            </a:r>
            <a:r>
              <a:rPr lang="zh-CN" altLang="en-US" dirty="0"/>
              <a:t>。</a:t>
            </a:r>
          </a:p>
          <a:p>
            <a:r>
              <a:rPr lang="zh-CN" altLang="en-US" dirty="0"/>
              <a:t>公司一开始接一些外包项目，赚点辛苦钱。</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151</a:t>
            </a:fld>
            <a:endParaRPr lang="zh-CN" altLang="en-US"/>
          </a:p>
        </p:txBody>
      </p:sp>
    </p:spTree>
    <p:extLst>
      <p:ext uri="{BB962C8B-B14F-4D97-AF65-F5344CB8AC3E}">
        <p14:creationId xmlns:p14="http://schemas.microsoft.com/office/powerpoint/2010/main" val="6126183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致富之后的</a:t>
            </a:r>
            <a:r>
              <a:rPr lang="en-US" altLang="zh-CN" dirty="0"/>
              <a:t>Ellison</a:t>
            </a:r>
            <a:r>
              <a:rPr lang="zh-CN" altLang="en-US" dirty="0"/>
              <a:t>，玩得更大，不仅玩船，还玩飞机</a:t>
            </a:r>
            <a:r>
              <a:rPr lang="en-US" altLang="zh-CN" dirty="0"/>
              <a:t>——</a:t>
            </a:r>
          </a:p>
          <a:p>
            <a:r>
              <a:rPr lang="en-US" altLang="zh-CN" dirty="0"/>
              <a:t>Ellison</a:t>
            </a:r>
            <a:r>
              <a:rPr lang="zh-CN" altLang="en-US" dirty="0"/>
              <a:t>有自己的航空公司和私人飞机，包括一架（米格</a:t>
            </a:r>
            <a:r>
              <a:rPr lang="en-US" altLang="zh-CN" dirty="0"/>
              <a:t>-29</a:t>
            </a:r>
            <a:r>
              <a:rPr lang="zh-CN" altLang="en-US" dirty="0"/>
              <a:t>）战斗机。</a:t>
            </a:r>
          </a:p>
          <a:p>
            <a:r>
              <a:rPr lang="zh-CN" altLang="en-US" dirty="0"/>
              <a:t>但是他不满足，他还想买最新款的战斗机。</a:t>
            </a:r>
          </a:p>
          <a:p>
            <a:r>
              <a:rPr lang="zh-CN" altLang="en-US" dirty="0"/>
              <a:t>很显然，美国是不会卖给他的</a:t>
            </a:r>
            <a:r>
              <a:rPr lang="en-US" altLang="zh-CN" dirty="0"/>
              <a:t>——</a:t>
            </a:r>
          </a:p>
          <a:p>
            <a:r>
              <a:rPr lang="zh-CN" altLang="en-US" b="1" dirty="0"/>
              <a:t>有钱就可以为所欲为嘛？！</a:t>
            </a:r>
            <a:endParaRPr lang="zh-CN" altLang="en-US" dirty="0"/>
          </a:p>
          <a:p>
            <a:r>
              <a:rPr lang="zh-CN" altLang="en-US" dirty="0"/>
              <a:t>这时候，以色列要买</a:t>
            </a:r>
            <a:r>
              <a:rPr lang="en-US" altLang="zh-CN" dirty="0"/>
              <a:t>Oracle</a:t>
            </a:r>
            <a:r>
              <a:rPr lang="zh-CN" altLang="en-US" dirty="0"/>
              <a:t>数据库，</a:t>
            </a:r>
            <a:r>
              <a:rPr lang="en-US" altLang="zh-CN" dirty="0"/>
              <a:t>Ellison</a:t>
            </a:r>
            <a:r>
              <a:rPr lang="zh-CN" altLang="en-US" dirty="0"/>
              <a:t>说</a:t>
            </a:r>
            <a:r>
              <a:rPr lang="en-US" altLang="zh-CN" dirty="0"/>
              <a:t>——</a:t>
            </a:r>
            <a:r>
              <a:rPr lang="zh-CN" altLang="en-US" dirty="0"/>
              <a:t>不卖！</a:t>
            </a:r>
          </a:p>
          <a:p>
            <a:r>
              <a:rPr lang="zh-CN" altLang="en-US" dirty="0"/>
              <a:t>要买可以，用最新的战斗机换！</a:t>
            </a:r>
          </a:p>
          <a:p>
            <a:r>
              <a:rPr lang="zh-CN" altLang="en-US" dirty="0"/>
              <a:t>以色列告知了美国政府，政府很是震惊</a:t>
            </a:r>
            <a:r>
              <a:rPr lang="en-US" altLang="zh-CN" dirty="0"/>
              <a:t>——</a:t>
            </a:r>
          </a:p>
          <a:p>
            <a:r>
              <a:rPr lang="zh-CN" altLang="en-US" b="1" dirty="0"/>
              <a:t>有钱就可以为所欲为嘛？！</a:t>
            </a:r>
            <a:endParaRPr lang="zh-CN" altLang="en-US" dirty="0"/>
          </a:p>
          <a:p>
            <a:r>
              <a:rPr lang="zh-CN" altLang="en-US" dirty="0"/>
              <a:t>由于政府的干预，</a:t>
            </a:r>
            <a:r>
              <a:rPr lang="en-US" altLang="zh-CN" dirty="0"/>
              <a:t>Ellison</a:t>
            </a:r>
            <a:r>
              <a:rPr lang="zh-CN" altLang="en-US" dirty="0"/>
              <a:t>的阴谋没有得逞。但是他是不会放弃的！</a:t>
            </a:r>
          </a:p>
          <a:p>
            <a:r>
              <a:rPr lang="zh-CN" altLang="en-US" dirty="0"/>
              <a:t>后来沙特阿拉伯也要买</a:t>
            </a:r>
            <a:r>
              <a:rPr lang="en-US" altLang="zh-CN" dirty="0"/>
              <a:t>Oracle</a:t>
            </a:r>
            <a:r>
              <a:rPr lang="zh-CN" altLang="en-US" dirty="0"/>
              <a:t>数据库，</a:t>
            </a:r>
            <a:r>
              <a:rPr lang="en-US" altLang="zh-CN" dirty="0"/>
              <a:t>Ellison</a:t>
            </a:r>
            <a:r>
              <a:rPr lang="zh-CN" altLang="en-US" dirty="0"/>
              <a:t>故伎重演，这次他成功了！</a:t>
            </a:r>
          </a:p>
          <a:p>
            <a:r>
              <a:rPr lang="zh-CN" altLang="en-US" dirty="0"/>
              <a:t>然而此事还是让美国政府知道了，美国政府再次震惊</a:t>
            </a:r>
            <a:r>
              <a:rPr lang="en-US" altLang="zh-CN" dirty="0"/>
              <a:t>——</a:t>
            </a:r>
          </a:p>
          <a:p>
            <a:r>
              <a:rPr lang="zh-CN" altLang="en-US" b="1" dirty="0"/>
              <a:t>有钱就可以为所欲为嘛？！</a:t>
            </a:r>
            <a:endParaRPr lang="zh-CN" altLang="en-US" dirty="0"/>
          </a:p>
          <a:p>
            <a:r>
              <a:rPr lang="zh-CN" altLang="en-US" dirty="0"/>
              <a:t>沙特的事儿美国管不了，政府只能下令</a:t>
            </a:r>
            <a:r>
              <a:rPr lang="en-US" altLang="zh-CN" dirty="0"/>
              <a:t>——</a:t>
            </a:r>
            <a:r>
              <a:rPr lang="zh-CN" altLang="en-US" dirty="0"/>
              <a:t>禁止</a:t>
            </a:r>
            <a:r>
              <a:rPr lang="en-US" altLang="zh-CN" dirty="0"/>
              <a:t>Ellison</a:t>
            </a:r>
            <a:r>
              <a:rPr lang="zh-CN" altLang="en-US" dirty="0"/>
              <a:t>的飞机入境！</a:t>
            </a:r>
          </a:p>
          <a:p>
            <a:r>
              <a:rPr lang="zh-CN" altLang="en-US" dirty="0"/>
              <a:t>于是埃里森只能在沙特阿拉伯打飞机，他还经常带上儿子，父子一起打飞机。</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152</a:t>
            </a:fld>
            <a:endParaRPr lang="zh-CN" altLang="en-US"/>
          </a:p>
        </p:txBody>
      </p:sp>
    </p:spTree>
    <p:extLst>
      <p:ext uri="{BB962C8B-B14F-4D97-AF65-F5344CB8AC3E}">
        <p14:creationId xmlns:p14="http://schemas.microsoft.com/office/powerpoint/2010/main" val="205171470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他并非只把钱花在自己身上，还舍得把钱分给别人，这使得一帮人才愿意为他卖命。</a:t>
            </a:r>
          </a:p>
          <a:p>
            <a:r>
              <a:rPr lang="zh-CN" altLang="en-US" dirty="0"/>
              <a:t>是</a:t>
            </a:r>
            <a:r>
              <a:rPr lang="en-US" altLang="zh-CN" dirty="0"/>
              <a:t>Ellison</a:t>
            </a:r>
            <a:r>
              <a:rPr lang="zh-CN" altLang="en-US" dirty="0"/>
              <a:t>设立了高管高薪的标准，在他之前，即使是大公司的</a:t>
            </a:r>
            <a:r>
              <a:rPr lang="en-US" altLang="zh-CN" dirty="0"/>
              <a:t>CEO</a:t>
            </a:r>
            <a:r>
              <a:rPr lang="zh-CN" altLang="en-US" dirty="0"/>
              <a:t>收入也不算高。</a:t>
            </a:r>
            <a:br>
              <a:rPr lang="zh-CN" altLang="en-US" dirty="0"/>
            </a:br>
            <a:r>
              <a:rPr lang="zh-CN" altLang="en-US" dirty="0"/>
              <a:t>作为自己的公司的</a:t>
            </a:r>
            <a:r>
              <a:rPr lang="en-US" altLang="zh-CN" dirty="0"/>
              <a:t>CEO</a:t>
            </a:r>
            <a:r>
              <a:rPr lang="zh-CN" altLang="en-US" dirty="0"/>
              <a:t>，他曾拿到过</a:t>
            </a:r>
            <a:r>
              <a:rPr lang="en-US" altLang="zh-CN" dirty="0"/>
              <a:t>9070</a:t>
            </a:r>
            <a:r>
              <a:rPr lang="zh-CN" altLang="en-US" dirty="0"/>
              <a:t>万美元的年薪，</a:t>
            </a:r>
            <a:r>
              <a:rPr lang="en-US" altLang="zh-CN" dirty="0"/>
              <a:t>CEO</a:t>
            </a:r>
            <a:r>
              <a:rPr lang="zh-CN" altLang="en-US" dirty="0"/>
              <a:t>的年薪高了，其他高管的薪水自然也水涨船高。让我们来看看同事对他的评价</a:t>
            </a:r>
            <a:r>
              <a:rPr lang="en-US" altLang="zh-CN" dirty="0"/>
              <a:t>——</a:t>
            </a:r>
          </a:p>
          <a:p>
            <a:r>
              <a:rPr lang="zh-CN" altLang="en-US" dirty="0"/>
              <a:t>同事</a:t>
            </a:r>
            <a:r>
              <a:rPr lang="en-US" altLang="zh-CN" dirty="0"/>
              <a:t>A</a:t>
            </a:r>
            <a:r>
              <a:rPr lang="zh-CN" altLang="en-US" dirty="0"/>
              <a:t>：要不是他让我富起来的话，我会很恨他的，因为他非常惹人生厌。</a:t>
            </a:r>
          </a:p>
          <a:p>
            <a:r>
              <a:rPr lang="zh-CN" altLang="en-US" dirty="0"/>
              <a:t>同事</a:t>
            </a:r>
            <a:r>
              <a:rPr lang="en-US" altLang="zh-CN" dirty="0"/>
              <a:t>B</a:t>
            </a:r>
            <a:r>
              <a:rPr lang="zh-CN" altLang="en-US" dirty="0"/>
              <a:t>：埃里森比硅谷任何人创造的百万富翁都要多， 但这些人非但不感激他，反而最终都成了他的仇家。</a:t>
            </a:r>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153</a:t>
            </a:fld>
            <a:endParaRPr lang="zh-CN" altLang="en-US"/>
          </a:p>
        </p:txBody>
      </p:sp>
    </p:spTree>
    <p:extLst>
      <p:ext uri="{BB962C8B-B14F-4D97-AF65-F5344CB8AC3E}">
        <p14:creationId xmlns:p14="http://schemas.microsoft.com/office/powerpoint/2010/main" val="978921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155</a:t>
            </a:fld>
            <a:endParaRPr lang="zh-CN" altLang="en-US"/>
          </a:p>
        </p:txBody>
      </p:sp>
    </p:spTree>
    <p:extLst>
      <p:ext uri="{BB962C8B-B14F-4D97-AF65-F5344CB8AC3E}">
        <p14:creationId xmlns:p14="http://schemas.microsoft.com/office/powerpoint/2010/main" val="701319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160</a:t>
            </a:fld>
            <a:endParaRPr lang="zh-CN" altLang="en-US"/>
          </a:p>
        </p:txBody>
      </p:sp>
    </p:spTree>
    <p:extLst>
      <p:ext uri="{BB962C8B-B14F-4D97-AF65-F5344CB8AC3E}">
        <p14:creationId xmlns:p14="http://schemas.microsoft.com/office/powerpoint/2010/main" val="25911683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建</a:t>
            </a:r>
            <a:r>
              <a:rPr lang="zh-CN" altLang="en-US" sz="1200" kern="1200" dirty="0">
                <a:solidFill>
                  <a:schemeClr val="tx1"/>
                </a:solidFill>
                <a:effectLst/>
                <a:latin typeface="+mn-lt"/>
                <a:ea typeface="+mn-ea"/>
                <a:cs typeface="+mn-cs"/>
              </a:rPr>
              <a:t>，既是声旁也是形旁，表示树立房架。</a:t>
            </a:r>
            <a:r>
              <a:rPr lang="zh-CN" altLang="en-US" sz="1200" b="1" kern="1200" dirty="0">
                <a:solidFill>
                  <a:schemeClr val="tx1"/>
                </a:solidFill>
                <a:effectLst/>
                <a:latin typeface="+mn-lt"/>
                <a:ea typeface="+mn-ea"/>
                <a:cs typeface="+mn-cs"/>
              </a:rPr>
              <a:t>鍵</a:t>
            </a:r>
            <a:r>
              <a:rPr lang="zh-CN" altLang="en-US" sz="1200" kern="1200" dirty="0">
                <a:solidFill>
                  <a:schemeClr val="tx1"/>
                </a:solidFill>
                <a:effectLst/>
                <a:latin typeface="+mn-lt"/>
                <a:ea typeface="+mn-ea"/>
                <a:cs typeface="+mn-cs"/>
              </a:rPr>
              <a:t>，篆文（</a:t>
            </a:r>
            <a:r>
              <a:rPr lang="zh-CN" altLang="en-US" sz="1200" u="sng" kern="1200" dirty="0">
                <a:solidFill>
                  <a:schemeClr val="tx1"/>
                </a:solidFill>
                <a:effectLst/>
                <a:latin typeface="+mn-lt"/>
                <a:ea typeface="+mn-ea"/>
                <a:cs typeface="+mn-cs"/>
              </a:rPr>
              <a:t>金属</a:t>
            </a:r>
            <a:r>
              <a:rPr lang="zh-CN" altLang="en-US" sz="1200" kern="1200" dirty="0">
                <a:solidFill>
                  <a:schemeClr val="tx1"/>
                </a:solidFill>
                <a:effectLst/>
                <a:latin typeface="+mn-lt"/>
                <a:ea typeface="+mn-ea"/>
                <a:cs typeface="+mn-cs"/>
              </a:rPr>
              <a:t>）（</a:t>
            </a:r>
            <a:r>
              <a:rPr lang="zh-CN" altLang="en-US" sz="1200" u="sng" kern="1200" dirty="0">
                <a:solidFill>
                  <a:schemeClr val="tx1"/>
                </a:solidFill>
                <a:effectLst/>
                <a:latin typeface="+mn-lt"/>
                <a:ea typeface="+mn-ea"/>
                <a:cs typeface="+mn-cs"/>
              </a:rPr>
              <a:t>建，树立房架</a:t>
            </a:r>
            <a:r>
              <a:rPr lang="zh-CN" altLang="en-US" sz="1200" kern="1200" dirty="0">
                <a:solidFill>
                  <a:schemeClr val="tx1"/>
                </a:solidFill>
                <a:effectLst/>
                <a:latin typeface="+mn-lt"/>
                <a:ea typeface="+mn-ea"/>
                <a:cs typeface="+mn-cs"/>
              </a:rPr>
              <a:t>），表示建筑中的金属配件。</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163</a:t>
            </a:fld>
            <a:endParaRPr lang="zh-CN" altLang="en-US"/>
          </a:p>
        </p:txBody>
      </p:sp>
    </p:spTree>
    <p:extLst>
      <p:ext uri="{BB962C8B-B14F-4D97-AF65-F5344CB8AC3E}">
        <p14:creationId xmlns:p14="http://schemas.microsoft.com/office/powerpoint/2010/main" val="24880673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164</a:t>
            </a:fld>
            <a:endParaRPr lang="zh-CN" altLang="en-US"/>
          </a:p>
        </p:txBody>
      </p:sp>
    </p:spTree>
    <p:extLst>
      <p:ext uri="{BB962C8B-B14F-4D97-AF65-F5344CB8AC3E}">
        <p14:creationId xmlns:p14="http://schemas.microsoft.com/office/powerpoint/2010/main" val="68496080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relational model of databases, </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169</a:t>
            </a:fld>
            <a:endParaRPr lang="zh-CN" altLang="en-US"/>
          </a:p>
        </p:txBody>
      </p:sp>
    </p:spTree>
    <p:extLst>
      <p:ext uri="{BB962C8B-B14F-4D97-AF65-F5344CB8AC3E}">
        <p14:creationId xmlns:p14="http://schemas.microsoft.com/office/powerpoint/2010/main" val="18154020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relational model of databases, </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171</a:t>
            </a:fld>
            <a:endParaRPr lang="zh-CN" altLang="en-US"/>
          </a:p>
        </p:txBody>
      </p:sp>
    </p:spTree>
    <p:extLst>
      <p:ext uri="{BB962C8B-B14F-4D97-AF65-F5344CB8AC3E}">
        <p14:creationId xmlns:p14="http://schemas.microsoft.com/office/powerpoint/2010/main" val="2140632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3DD1A-F7A2-4735-AE8C-E38DD589DB66}" type="slidenum">
              <a:rPr lang="zh-CN" altLang="en-US" smtClean="0"/>
              <a:t>19</a:t>
            </a:fld>
            <a:endParaRPr lang="zh-CN" altLang="en-US"/>
          </a:p>
        </p:txBody>
      </p:sp>
    </p:spTree>
    <p:extLst>
      <p:ext uri="{BB962C8B-B14F-4D97-AF65-F5344CB8AC3E}">
        <p14:creationId xmlns:p14="http://schemas.microsoft.com/office/powerpoint/2010/main" val="38483124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5833DD1A-F7A2-4735-AE8C-E38DD589DB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15476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176</a:t>
            </a:fld>
            <a:endParaRPr lang="zh-CN" altLang="en-US"/>
          </a:p>
        </p:txBody>
      </p:sp>
    </p:spTree>
    <p:extLst>
      <p:ext uri="{BB962C8B-B14F-4D97-AF65-F5344CB8AC3E}">
        <p14:creationId xmlns:p14="http://schemas.microsoft.com/office/powerpoint/2010/main" val="14368430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177</a:t>
            </a:fld>
            <a:endParaRPr lang="zh-CN" altLang="en-US"/>
          </a:p>
        </p:txBody>
      </p:sp>
    </p:spTree>
    <p:extLst>
      <p:ext uri="{BB962C8B-B14F-4D97-AF65-F5344CB8AC3E}">
        <p14:creationId xmlns:p14="http://schemas.microsoft.com/office/powerpoint/2010/main" val="24796445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relational model of databases, </a:t>
            </a:r>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178</a:t>
            </a:fld>
            <a:endParaRPr lang="zh-CN" altLang="en-US"/>
          </a:p>
        </p:txBody>
      </p:sp>
    </p:spTree>
    <p:extLst>
      <p:ext uri="{BB962C8B-B14F-4D97-AF65-F5344CB8AC3E}">
        <p14:creationId xmlns:p14="http://schemas.microsoft.com/office/powerpoint/2010/main" val="9032241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数据类型 查询向导 </a:t>
            </a:r>
            <a:endParaRPr lang="en-US" altLang="zh-CN" dirty="0"/>
          </a:p>
          <a:p>
            <a:r>
              <a:rPr lang="zh-CN" altLang="en-US"/>
              <a:t>政治面目 </a:t>
            </a:r>
          </a:p>
        </p:txBody>
      </p:sp>
      <p:sp>
        <p:nvSpPr>
          <p:cNvPr id="4" name="灯片编号占位符 3"/>
          <p:cNvSpPr>
            <a:spLocks noGrp="1"/>
          </p:cNvSpPr>
          <p:nvPr>
            <p:ph type="sldNum" sz="quarter" idx="5"/>
          </p:nvPr>
        </p:nvSpPr>
        <p:spPr/>
        <p:txBody>
          <a:bodyPr/>
          <a:lstStyle/>
          <a:p>
            <a:fld id="{5833DD1A-F7A2-4735-AE8C-E38DD589DB66}" type="slidenum">
              <a:rPr lang="zh-CN" altLang="en-US" smtClean="0"/>
              <a:t>181</a:t>
            </a:fld>
            <a:endParaRPr lang="zh-CN" altLang="en-US"/>
          </a:p>
        </p:txBody>
      </p:sp>
    </p:spTree>
    <p:extLst>
      <p:ext uri="{BB962C8B-B14F-4D97-AF65-F5344CB8AC3E}">
        <p14:creationId xmlns:p14="http://schemas.microsoft.com/office/powerpoint/2010/main" val="28215452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upport.office.com/zh-cn/article/%E4%BD%BF%E7%94%A8%E6%9C%89%E6%95%88%E6%80%A7%E8%A7%84%E5%88%99%E9%99%90%E5%88%B6%E6%95%B0%E6%8D%AE%E8%BE%93%E5%85%A5-b91c6b15-bcd3-42c1-90bf-e3a0272e988d?NS=MSACCESS&amp;Version=19&amp;SysLcid=2052&amp;UiLcid=2052&amp;AppVer=ZAC190&amp;HelpId=acmain11.chm7800&amp;ui=zh-CN&amp;rs=zh-CN&amp;ad=CN</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183</a:t>
            </a:fld>
            <a:endParaRPr lang="zh-CN" altLang="en-US"/>
          </a:p>
        </p:txBody>
      </p:sp>
    </p:spTree>
    <p:extLst>
      <p:ext uri="{BB962C8B-B14F-4D97-AF65-F5344CB8AC3E}">
        <p14:creationId xmlns:p14="http://schemas.microsoft.com/office/powerpoint/2010/main" val="41698942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184</a:t>
            </a:fld>
            <a:endParaRPr lang="zh-CN" altLang="en-US"/>
          </a:p>
        </p:txBody>
      </p:sp>
    </p:spTree>
    <p:extLst>
      <p:ext uri="{BB962C8B-B14F-4D97-AF65-F5344CB8AC3E}">
        <p14:creationId xmlns:p14="http://schemas.microsoft.com/office/powerpoint/2010/main" val="33796597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185</a:t>
            </a:fld>
            <a:endParaRPr lang="zh-CN" altLang="en-US"/>
          </a:p>
        </p:txBody>
      </p:sp>
    </p:spTree>
    <p:extLst>
      <p:ext uri="{BB962C8B-B14F-4D97-AF65-F5344CB8AC3E}">
        <p14:creationId xmlns:p14="http://schemas.microsoft.com/office/powerpoint/2010/main" val="251008099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3DD1A-F7A2-4735-AE8C-E38DD589DB66}" type="slidenum">
              <a:rPr lang="zh-CN" altLang="en-US" smtClean="0"/>
              <a:t>186</a:t>
            </a:fld>
            <a:endParaRPr lang="zh-CN" altLang="en-US"/>
          </a:p>
        </p:txBody>
      </p:sp>
    </p:spTree>
    <p:extLst>
      <p:ext uri="{BB962C8B-B14F-4D97-AF65-F5344CB8AC3E}">
        <p14:creationId xmlns:p14="http://schemas.microsoft.com/office/powerpoint/2010/main" val="18868110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295" rtl="0" eaLnBrk="1" fontAlgn="auto" latinLnBrk="0" hangingPunct="1">
              <a:lnSpc>
                <a:spcPct val="100000"/>
              </a:lnSpc>
              <a:spcBef>
                <a:spcPts val="0"/>
              </a:spcBef>
              <a:spcAft>
                <a:spcPts val="0"/>
              </a:spcAft>
              <a:buClrTx/>
              <a:buSzTx/>
              <a:buFontTx/>
              <a:buNone/>
              <a:tabLst/>
              <a:defRPr/>
            </a:pPr>
            <a:fld id="{5833DD1A-F7A2-4735-AE8C-E38DD589DB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802295" rtl="0" eaLnBrk="1" fontAlgn="auto" latinLnBrk="0" hangingPunct="1">
                <a:lnSpc>
                  <a:spcPct val="100000"/>
                </a:lnSpc>
                <a:spcBef>
                  <a:spcPts val="0"/>
                </a:spcBef>
                <a:spcAft>
                  <a:spcPts val="0"/>
                </a:spcAft>
                <a:buClrTx/>
                <a:buSzTx/>
                <a:buFontTx/>
                <a:buNone/>
                <a:tabLst/>
                <a:defRPr/>
              </a:pPr>
              <a:t>187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4384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92250" y="3679896"/>
            <a:ext cx="8101013" cy="840052"/>
          </a:xfrm>
        </p:spPr>
        <p:txBody>
          <a:bodyPr/>
          <a:lstStyle>
            <a:lvl1pPr>
              <a:defRPr>
                <a:solidFill>
                  <a:srgbClr val="003C72"/>
                </a:solidFill>
              </a:defRPr>
            </a:lvl1pPr>
          </a:lstStyle>
          <a:p>
            <a:r>
              <a:rPr lang="zh-CN" altLang="en-US"/>
              <a:t>单击此处编辑母版标题样式</a:t>
            </a:r>
          </a:p>
        </p:txBody>
      </p:sp>
      <p:sp>
        <p:nvSpPr>
          <p:cNvPr id="3" name="内容占位符 2"/>
          <p:cNvSpPr>
            <a:spLocks noGrp="1"/>
          </p:cNvSpPr>
          <p:nvPr>
            <p:ph idx="1"/>
          </p:nvPr>
        </p:nvSpPr>
        <p:spPr>
          <a:xfrm>
            <a:off x="108074" y="87581"/>
            <a:ext cx="8101013" cy="3326374"/>
          </a:xfrm>
        </p:spPr>
        <p:txBody>
          <a:bodyPr/>
          <a:lstStyle>
            <a:lvl1pPr>
              <a:defRPr>
                <a:solidFill>
                  <a:srgbClr val="910101"/>
                </a:solidFill>
              </a:defRPr>
            </a:lvl1pPr>
            <a:lvl2pPr>
              <a:defRPr>
                <a:solidFill>
                  <a:srgbClr val="910101"/>
                </a:solidFill>
              </a:defRPr>
            </a:lvl2pPr>
            <a:lvl3pPr>
              <a:defRPr>
                <a:solidFill>
                  <a:srgbClr val="910101"/>
                </a:solidFill>
              </a:defRPr>
            </a:lvl3pPr>
            <a:lvl4pPr>
              <a:defRPr>
                <a:solidFill>
                  <a:srgbClr val="910101"/>
                </a:solidFill>
              </a:defRPr>
            </a:lvl4pPr>
            <a:lvl5pPr>
              <a:defRPr>
                <a:solidFill>
                  <a:srgbClr val="91010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矩形 10"/>
          <p:cNvSpPr/>
          <p:nvPr userDrawn="1"/>
        </p:nvSpPr>
        <p:spPr>
          <a:xfrm>
            <a:off x="7308874" y="2808188"/>
            <a:ext cx="775136" cy="230832"/>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精美</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课件：</a:t>
            </a:r>
            <a:r>
              <a:rPr lang="en-US" altLang="zh-CN" sz="100" dirty="0">
                <a:solidFill>
                  <a:prstClr val="white"/>
                </a:solidFill>
                <a:latin typeface="Calibri"/>
                <a:ea typeface="宋体"/>
              </a:rPr>
              <a:t>www.1ppt.com/kejian/             </a:t>
            </a: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zh-CN" altLang="en-US" sz="100" dirty="0">
                <a:solidFill>
                  <a:prstClr val="white"/>
                </a:solidFill>
                <a:latin typeface="Calibri"/>
                <a:ea typeface="宋体"/>
              </a:rPr>
              <a:t>工作总结</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www.1ppt.com/xiazai/zongjie/ </a:t>
            </a:r>
            <a:r>
              <a:rPr lang="zh-CN" altLang="en-US" sz="100" dirty="0">
                <a:solidFill>
                  <a:prstClr val="white"/>
                </a:solidFill>
                <a:latin typeface="Calibri"/>
                <a:ea typeface="宋体"/>
              </a:rPr>
              <a:t>工作计划：</a:t>
            </a:r>
            <a:r>
              <a:rPr lang="en-US" altLang="zh-CN" sz="100" dirty="0">
                <a:solidFill>
                  <a:prstClr val="white"/>
                </a:solidFill>
                <a:latin typeface="Calibri"/>
                <a:ea typeface="宋体"/>
              </a:rPr>
              <a:t>www.1ppt.com/xiazai/jihua/</a:t>
            </a:r>
          </a:p>
          <a:p>
            <a:pPr defTabSz="914400"/>
            <a:r>
              <a:rPr lang="zh-CN" altLang="en-US" sz="100" dirty="0">
                <a:solidFill>
                  <a:prstClr val="white"/>
                </a:solidFill>
                <a:latin typeface="Calibri"/>
                <a:ea typeface="宋体"/>
              </a:rPr>
              <a:t>商务</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www.1ppt.com/moban/shangwu/  </a:t>
            </a:r>
            <a:r>
              <a:rPr lang="zh-CN" altLang="en-US" sz="100" dirty="0">
                <a:solidFill>
                  <a:prstClr val="white"/>
                </a:solidFill>
                <a:latin typeface="Calibri"/>
                <a:ea typeface="宋体"/>
              </a:rPr>
              <a:t>个人简历</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www.1ppt.com/xiazai/jianli/  </a:t>
            </a:r>
          </a:p>
          <a:p>
            <a:pPr defTabSz="914400"/>
            <a:r>
              <a:rPr lang="zh-CN" altLang="en-US" sz="100" dirty="0">
                <a:solidFill>
                  <a:prstClr val="white"/>
                </a:solidFill>
                <a:latin typeface="Calibri"/>
                <a:ea typeface="宋体"/>
              </a:rPr>
              <a:t>毕业答辩</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www.1ppt.com/xiazai/dabian/  </a:t>
            </a:r>
            <a:r>
              <a:rPr lang="zh-CN" altLang="en-US" sz="100" dirty="0">
                <a:solidFill>
                  <a:prstClr val="white"/>
                </a:solidFill>
                <a:latin typeface="Calibri"/>
                <a:ea typeface="宋体"/>
              </a:rPr>
              <a:t>工作汇报</a:t>
            </a:r>
            <a:r>
              <a:rPr lang="en-US" altLang="zh-CN" sz="100" dirty="0">
                <a:solidFill>
                  <a:prstClr val="white"/>
                </a:solidFill>
                <a:latin typeface="Calibri"/>
                <a:ea typeface="宋体"/>
              </a:rPr>
              <a:t>PPT</a:t>
            </a:r>
            <a:r>
              <a:rPr lang="zh-CN" altLang="en-US" sz="100" dirty="0">
                <a:solidFill>
                  <a:prstClr val="white"/>
                </a:solidFill>
                <a:latin typeface="Calibri"/>
                <a:ea typeface="宋体"/>
              </a:rPr>
              <a:t>：</a:t>
            </a:r>
            <a:r>
              <a:rPr lang="en-US" altLang="zh-CN" sz="100" dirty="0">
                <a:solidFill>
                  <a:prstClr val="white"/>
                </a:solidFill>
                <a:latin typeface="Calibri"/>
                <a:ea typeface="宋体"/>
              </a:rPr>
              <a:t>www.1ppt.com/xiazai/huibao/    </a:t>
            </a:r>
          </a:p>
          <a:p>
            <a:pPr defTabSz="914400"/>
            <a:r>
              <a:rPr lang="en-US" altLang="zh-CN" sz="100" dirty="0">
                <a:solidFill>
                  <a:prstClr val="white"/>
                </a:solidFill>
                <a:latin typeface="Calibri"/>
                <a:ea typeface="宋体"/>
              </a:rPr>
              <a:t> </a:t>
            </a:r>
          </a:p>
        </p:txBody>
      </p:sp>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5" y="1200644"/>
            <a:ext cx="8101013" cy="3326374"/>
          </a:xfrm>
          <a:prstGeom prst="rect">
            <a:avLst/>
          </a:prstGeom>
        </p:spPr>
        <p:txBody>
          <a:bodyPr vert="horz" lIns="80229" tIns="40115" rIns="80229" bIns="40115"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2020/1/25</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jf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9.jfi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en.wikipedia.org/wiki/File:En-us-SQL.og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8" name="Rectangle 47"/>
          <p:cNvSpPr/>
          <p:nvPr/>
        </p:nvSpPr>
        <p:spPr>
          <a:xfrm rot="298816">
            <a:off x="1188194" y="13212"/>
            <a:ext cx="5688632" cy="1841726"/>
          </a:xfrm>
          <a:prstGeom prst="rect">
            <a:avLst/>
          </a:prstGeom>
        </p:spPr>
        <p:txBody>
          <a:bodyPr wrap="square" lIns="71314" tIns="35657" rIns="71314" bIns="35657">
            <a:spAutoFit/>
          </a:bodyPr>
          <a:lstStyle/>
          <a:p>
            <a:pPr algn="ctr" defTabSz="917883"/>
            <a:r>
              <a:rPr lang="en-US" altLang="zh-CN" sz="11500" dirty="0">
                <a:solidFill>
                  <a:srgbClr val="C00000"/>
                </a:solidFill>
                <a:latin typeface="方正姚体" panose="02010601030101010101" pitchFamily="2" charset="-122"/>
                <a:ea typeface="方正姚体" panose="02010601030101010101" pitchFamily="2" charset="-122"/>
                <a:cs typeface="+mn-ea"/>
                <a:sym typeface="+mn-lt"/>
              </a:rPr>
              <a:t>Access</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0682833">
            <a:off x="-684014" y="2113507"/>
            <a:ext cx="5976664" cy="3134387"/>
          </a:xfrm>
          <a:prstGeom prst="rect">
            <a:avLst/>
          </a:prstGeom>
        </p:spPr>
        <p:txBody>
          <a:bodyPr wrap="square" lIns="71314" tIns="35657" rIns="71314" bIns="35657">
            <a:spAutoFit/>
          </a:bodyPr>
          <a:lstStyle/>
          <a:p>
            <a:pPr algn="ctr" defTabSz="917883"/>
            <a:r>
              <a:rPr lang="zh-CN" altLang="en-US" sz="19900" dirty="0">
                <a:solidFill>
                  <a:srgbClr val="C00000"/>
                </a:solidFill>
                <a:latin typeface="Agency FB" panose="020B0503020202020204" pitchFamily="34" charset="0"/>
                <a:cs typeface="+mn-ea"/>
                <a:sym typeface="+mn-lt"/>
              </a:rPr>
              <a:t>开始</a:t>
            </a:r>
            <a:endParaRPr lang="en-US" altLang="zh-CN" sz="19900" dirty="0">
              <a:solidFill>
                <a:srgbClr val="C00000"/>
              </a:solidFill>
              <a:latin typeface="Agency FB" panose="020B0503020202020204" pitchFamily="34" charset="0"/>
              <a:cs typeface="+mn-ea"/>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642" y="2113507"/>
            <a:ext cx="2726432" cy="2726432"/>
          </a:xfrm>
          <a:prstGeom prst="rect">
            <a:avLst/>
          </a:prstGeom>
        </p:spPr>
      </p:pic>
    </p:spTree>
    <p:extLst>
      <p:ext uri="{BB962C8B-B14F-4D97-AF65-F5344CB8AC3E}">
        <p14:creationId xmlns:p14="http://schemas.microsoft.com/office/powerpoint/2010/main" val="7447545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EB869-B84F-49C8-8B60-43DE5255D99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2BB9BAE-343A-4699-91E6-7529B030649F}"/>
              </a:ext>
            </a:extLst>
          </p:cNvPr>
          <p:cNvSpPr>
            <a:spLocks noGrp="1"/>
          </p:cNvSpPr>
          <p:nvPr>
            <p:ph idx="1"/>
          </p:nvPr>
        </p:nvSpPr>
        <p:spPr>
          <a:xfrm rot="21375240">
            <a:off x="640130" y="809223"/>
            <a:ext cx="8101013" cy="3326374"/>
          </a:xfrm>
        </p:spPr>
        <p:txBody>
          <a:bodyPr>
            <a:normAutofit/>
          </a:bodyPr>
          <a:lstStyle/>
          <a:p>
            <a:pPr marL="0" indent="0">
              <a:buNone/>
            </a:pPr>
            <a:r>
              <a:rPr lang="zh-CN" altLang="en-US" sz="7200" dirty="0"/>
              <a:t>筛选出性别是</a:t>
            </a:r>
            <a:r>
              <a:rPr lang="zh-CN" altLang="en-US" sz="16600" dirty="0"/>
              <a:t>男</a:t>
            </a:r>
            <a:endParaRPr lang="zh-CN" altLang="en-US" sz="7200" dirty="0"/>
          </a:p>
        </p:txBody>
      </p:sp>
    </p:spTree>
    <p:extLst>
      <p:ext uri="{BB962C8B-B14F-4D97-AF65-F5344CB8AC3E}">
        <p14:creationId xmlns:p14="http://schemas.microsoft.com/office/powerpoint/2010/main" val="23870999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24284-54F9-4908-BD1B-8F65C877318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DF76A9B-161E-474D-91A0-A0E4CDA5EBA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3482956-7265-4BD3-A05C-A376B46AA422}"/>
              </a:ext>
            </a:extLst>
          </p:cNvPr>
          <p:cNvPicPr>
            <a:picLocks noChangeAspect="1"/>
          </p:cNvPicPr>
          <p:nvPr/>
        </p:nvPicPr>
        <p:blipFill>
          <a:blip r:embed="rId2"/>
          <a:stretch>
            <a:fillRect/>
          </a:stretch>
        </p:blipFill>
        <p:spPr>
          <a:xfrm>
            <a:off x="108074" y="32804"/>
            <a:ext cx="6181725" cy="4448175"/>
          </a:xfrm>
          <a:prstGeom prst="rect">
            <a:avLst/>
          </a:prstGeom>
        </p:spPr>
      </p:pic>
      <p:sp>
        <p:nvSpPr>
          <p:cNvPr id="5" name="矩形 4">
            <a:extLst>
              <a:ext uri="{FF2B5EF4-FFF2-40B4-BE49-F238E27FC236}">
                <a16:creationId xmlns:a16="http://schemas.microsoft.com/office/drawing/2014/main" id="{4742D91B-0557-46D5-926B-417BF1AFC4DF}"/>
              </a:ext>
            </a:extLst>
          </p:cNvPr>
          <p:cNvSpPr/>
          <p:nvPr/>
        </p:nvSpPr>
        <p:spPr>
          <a:xfrm>
            <a:off x="108074" y="3679896"/>
            <a:ext cx="9254509" cy="1938992"/>
          </a:xfrm>
          <a:prstGeom prst="rect">
            <a:avLst/>
          </a:prstGeom>
        </p:spPr>
        <p:txBody>
          <a:bodyPr wrap="square">
            <a:spAutoFit/>
          </a:bodyPr>
          <a:lstStyle/>
          <a:p>
            <a:r>
              <a:rPr lang="en-US" altLang="zh-CN" sz="4000" dirty="0">
                <a:solidFill>
                  <a:srgbClr val="910101"/>
                </a:solidFill>
              </a:rPr>
              <a:t>SELECT </a:t>
            </a:r>
            <a:r>
              <a:rPr lang="zh-CN" altLang="en-US" sz="4000" dirty="0">
                <a:solidFill>
                  <a:srgbClr val="910101"/>
                </a:solidFill>
              </a:rPr>
              <a:t>姓名</a:t>
            </a:r>
            <a:r>
              <a:rPr lang="en-US" altLang="zh-CN" sz="4000" dirty="0">
                <a:solidFill>
                  <a:srgbClr val="910101"/>
                </a:solidFill>
              </a:rPr>
              <a:t>,</a:t>
            </a:r>
            <a:r>
              <a:rPr lang="zh-CN" altLang="en-US" sz="4000" dirty="0">
                <a:solidFill>
                  <a:srgbClr val="910101"/>
                </a:solidFill>
              </a:rPr>
              <a:t>年龄</a:t>
            </a:r>
            <a:r>
              <a:rPr lang="en-US" altLang="zh-CN" sz="4000" dirty="0">
                <a:solidFill>
                  <a:srgbClr val="910101"/>
                </a:solidFill>
              </a:rPr>
              <a:t>,</a:t>
            </a:r>
            <a:r>
              <a:rPr lang="zh-CN" altLang="en-US" sz="4000" dirty="0">
                <a:solidFill>
                  <a:srgbClr val="910101"/>
                </a:solidFill>
              </a:rPr>
              <a:t>年龄</a:t>
            </a:r>
            <a:r>
              <a:rPr lang="en-US" altLang="zh-CN" sz="4000" dirty="0">
                <a:solidFill>
                  <a:srgbClr val="910101"/>
                </a:solidFill>
              </a:rPr>
              <a:t>&lt;30 as </a:t>
            </a:r>
            <a:r>
              <a:rPr lang="zh-CN" altLang="en-US" sz="4000" dirty="0">
                <a:solidFill>
                  <a:srgbClr val="910101"/>
                </a:solidFill>
              </a:rPr>
              <a:t>大于</a:t>
            </a:r>
            <a:r>
              <a:rPr lang="en-US" altLang="zh-CN" sz="4000" dirty="0">
                <a:solidFill>
                  <a:srgbClr val="910101"/>
                </a:solidFill>
              </a:rPr>
              <a:t>30</a:t>
            </a:r>
          </a:p>
          <a:p>
            <a:r>
              <a:rPr lang="en-US" altLang="zh-CN" sz="4000" dirty="0">
                <a:solidFill>
                  <a:srgbClr val="910101"/>
                </a:solidFill>
              </a:rPr>
              <a:t>FROM </a:t>
            </a:r>
            <a:r>
              <a:rPr lang="zh-CN" altLang="en-US" sz="4000" dirty="0">
                <a:solidFill>
                  <a:srgbClr val="910101"/>
                </a:solidFill>
              </a:rPr>
              <a:t>人员联系表</a:t>
            </a:r>
            <a:r>
              <a:rPr lang="en-US" altLang="zh-CN" sz="4000" dirty="0">
                <a:solidFill>
                  <a:srgbClr val="910101"/>
                </a:solidFill>
              </a:rPr>
              <a:t>1NF</a:t>
            </a:r>
          </a:p>
          <a:p>
            <a:endParaRPr lang="en-US" altLang="zh-CN" sz="4000" dirty="0">
              <a:solidFill>
                <a:srgbClr val="910101"/>
              </a:solidFill>
            </a:endParaRPr>
          </a:p>
        </p:txBody>
      </p:sp>
    </p:spTree>
    <p:extLst>
      <p:ext uri="{BB962C8B-B14F-4D97-AF65-F5344CB8AC3E}">
        <p14:creationId xmlns:p14="http://schemas.microsoft.com/office/powerpoint/2010/main" val="33947117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23435E-D35A-48F0-B469-8B5C73DA3A88}"/>
              </a:ext>
            </a:extLst>
          </p:cNvPr>
          <p:cNvPicPr>
            <a:picLocks noChangeAspect="1"/>
          </p:cNvPicPr>
          <p:nvPr/>
        </p:nvPicPr>
        <p:blipFill>
          <a:blip r:embed="rId2"/>
          <a:stretch>
            <a:fillRect/>
          </a:stretch>
        </p:blipFill>
        <p:spPr>
          <a:xfrm>
            <a:off x="324098" y="72533"/>
            <a:ext cx="4320480" cy="4689847"/>
          </a:xfrm>
          <a:prstGeom prst="rect">
            <a:avLst/>
          </a:prstGeom>
        </p:spPr>
      </p:pic>
      <p:sp>
        <p:nvSpPr>
          <p:cNvPr id="5" name="矩形 4">
            <a:extLst>
              <a:ext uri="{FF2B5EF4-FFF2-40B4-BE49-F238E27FC236}">
                <a16:creationId xmlns:a16="http://schemas.microsoft.com/office/drawing/2014/main" id="{6B738B66-1EB3-4BEB-850C-13F52F53DF4E}"/>
              </a:ext>
            </a:extLst>
          </p:cNvPr>
          <p:cNvSpPr/>
          <p:nvPr/>
        </p:nvSpPr>
        <p:spPr>
          <a:xfrm>
            <a:off x="3492450" y="935980"/>
            <a:ext cx="7344816" cy="1938992"/>
          </a:xfrm>
          <a:prstGeom prst="rect">
            <a:avLst/>
          </a:prstGeom>
        </p:spPr>
        <p:txBody>
          <a:bodyPr wrap="square">
            <a:spAutoFit/>
          </a:bodyPr>
          <a:lstStyle/>
          <a:p>
            <a:r>
              <a:rPr lang="zh-CN" altLang="en-US" sz="4000" dirty="0">
                <a:solidFill>
                  <a:srgbClr val="910101"/>
                </a:solidFill>
              </a:rPr>
              <a:t>SELECT 姓名, 年龄</a:t>
            </a:r>
          </a:p>
          <a:p>
            <a:r>
              <a:rPr lang="zh-CN" altLang="en-US" sz="4000" dirty="0">
                <a:solidFill>
                  <a:srgbClr val="910101"/>
                </a:solidFill>
              </a:rPr>
              <a:t>FROM 人员联系表1NF</a:t>
            </a:r>
          </a:p>
          <a:p>
            <a:r>
              <a:rPr lang="zh-CN" altLang="en-US" sz="4000" dirty="0">
                <a:solidFill>
                  <a:srgbClr val="910101"/>
                </a:solidFill>
              </a:rPr>
              <a:t>where 年龄&lt;30</a:t>
            </a:r>
          </a:p>
        </p:txBody>
      </p:sp>
    </p:spTree>
    <p:extLst>
      <p:ext uri="{BB962C8B-B14F-4D97-AF65-F5344CB8AC3E}">
        <p14:creationId xmlns:p14="http://schemas.microsoft.com/office/powerpoint/2010/main" val="30447303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505CBFD-CA60-40E0-A6EC-FF4632D9AB20}"/>
              </a:ext>
            </a:extLst>
          </p:cNvPr>
          <p:cNvPicPr>
            <a:picLocks noChangeAspect="1"/>
          </p:cNvPicPr>
          <p:nvPr/>
        </p:nvPicPr>
        <p:blipFill>
          <a:blip r:embed="rId2"/>
          <a:stretch>
            <a:fillRect/>
          </a:stretch>
        </p:blipFill>
        <p:spPr>
          <a:xfrm>
            <a:off x="252090" y="1995"/>
            <a:ext cx="6489754" cy="5040313"/>
          </a:xfrm>
          <a:prstGeom prst="rect">
            <a:avLst/>
          </a:prstGeom>
        </p:spPr>
      </p:pic>
      <p:sp>
        <p:nvSpPr>
          <p:cNvPr id="2" name="标题 1">
            <a:extLst>
              <a:ext uri="{FF2B5EF4-FFF2-40B4-BE49-F238E27FC236}">
                <a16:creationId xmlns:a16="http://schemas.microsoft.com/office/drawing/2014/main" id="{F797F00B-09AD-4824-898B-AAD0A1B15908}"/>
              </a:ext>
            </a:extLst>
          </p:cNvPr>
          <p:cNvSpPr>
            <a:spLocks noGrp="1"/>
          </p:cNvSpPr>
          <p:nvPr>
            <p:ph type="title"/>
          </p:nvPr>
        </p:nvSpPr>
        <p:spPr>
          <a:xfrm>
            <a:off x="5508674" y="3391010"/>
            <a:ext cx="3492451" cy="1217378"/>
          </a:xfrm>
        </p:spPr>
        <p:txBody>
          <a:bodyPr>
            <a:normAutofit/>
          </a:bodyPr>
          <a:lstStyle/>
          <a:p>
            <a:r>
              <a:rPr lang="zh-CN" altLang="en-US" sz="6000" dirty="0"/>
              <a:t>运算符</a:t>
            </a:r>
          </a:p>
        </p:txBody>
      </p:sp>
      <p:sp>
        <p:nvSpPr>
          <p:cNvPr id="3" name="内容占位符 2">
            <a:extLst>
              <a:ext uri="{FF2B5EF4-FFF2-40B4-BE49-F238E27FC236}">
                <a16:creationId xmlns:a16="http://schemas.microsoft.com/office/drawing/2014/main" id="{8C45B880-3352-405F-8F36-A5AA2695620F}"/>
              </a:ext>
            </a:extLst>
          </p:cNvPr>
          <p:cNvSpPr>
            <a:spLocks noGrp="1"/>
          </p:cNvSpPr>
          <p:nvPr>
            <p:ph idx="1"/>
          </p:nvPr>
        </p:nvSpPr>
        <p:spPr>
          <a:xfrm rot="20825468">
            <a:off x="4698529" y="70641"/>
            <a:ext cx="8101013" cy="3326374"/>
          </a:xfrm>
        </p:spPr>
        <p:txBody>
          <a:bodyPr>
            <a:normAutofit/>
          </a:bodyPr>
          <a:lstStyle/>
          <a:p>
            <a:pPr marL="0" indent="0">
              <a:buNone/>
            </a:pPr>
            <a:r>
              <a:rPr lang="zh-CN" altLang="en-US" sz="16600" dirty="0"/>
              <a:t>比较</a:t>
            </a:r>
          </a:p>
        </p:txBody>
      </p:sp>
    </p:spTree>
    <p:extLst>
      <p:ext uri="{BB962C8B-B14F-4D97-AF65-F5344CB8AC3E}">
        <p14:creationId xmlns:p14="http://schemas.microsoft.com/office/powerpoint/2010/main" val="28083161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28B79A-F850-45D7-8386-98E50AD4D99B}"/>
              </a:ext>
            </a:extLst>
          </p:cNvPr>
          <p:cNvPicPr>
            <a:picLocks noChangeAspect="1"/>
          </p:cNvPicPr>
          <p:nvPr/>
        </p:nvPicPr>
        <p:blipFill>
          <a:blip r:embed="rId2"/>
          <a:stretch>
            <a:fillRect/>
          </a:stretch>
        </p:blipFill>
        <p:spPr>
          <a:xfrm>
            <a:off x="108074" y="-1"/>
            <a:ext cx="6817639" cy="5040313"/>
          </a:xfrm>
          <a:prstGeom prst="rect">
            <a:avLst/>
          </a:prstGeom>
        </p:spPr>
      </p:pic>
      <p:sp>
        <p:nvSpPr>
          <p:cNvPr id="2" name="标题 1">
            <a:extLst>
              <a:ext uri="{FF2B5EF4-FFF2-40B4-BE49-F238E27FC236}">
                <a16:creationId xmlns:a16="http://schemas.microsoft.com/office/drawing/2014/main" id="{91FB4048-277C-45BB-910B-D54EC5EBE6D9}"/>
              </a:ext>
            </a:extLst>
          </p:cNvPr>
          <p:cNvSpPr>
            <a:spLocks noGrp="1"/>
          </p:cNvSpPr>
          <p:nvPr>
            <p:ph type="title"/>
          </p:nvPr>
        </p:nvSpPr>
        <p:spPr>
          <a:xfrm>
            <a:off x="165335" y="3478290"/>
            <a:ext cx="10477226" cy="1013418"/>
          </a:xfrm>
        </p:spPr>
        <p:txBody>
          <a:bodyPr>
            <a:noAutofit/>
          </a:bodyPr>
          <a:lstStyle/>
          <a:p>
            <a:pPr algn="l"/>
            <a:r>
              <a:rPr lang="en-US" altLang="zh-CN" sz="2800" dirty="0">
                <a:solidFill>
                  <a:srgbClr val="910101"/>
                </a:solidFill>
              </a:rPr>
              <a:t>SELECT </a:t>
            </a:r>
            <a:r>
              <a:rPr lang="zh-CN" altLang="en-US" sz="2800" dirty="0">
                <a:solidFill>
                  <a:srgbClr val="910101"/>
                </a:solidFill>
              </a:rPr>
              <a:t>姓名</a:t>
            </a:r>
            <a:r>
              <a:rPr lang="en-US" altLang="zh-CN" sz="2800" dirty="0">
                <a:solidFill>
                  <a:srgbClr val="910101"/>
                </a:solidFill>
              </a:rPr>
              <a:t>, </a:t>
            </a:r>
            <a:r>
              <a:rPr lang="zh-CN" altLang="en-US" sz="2800" dirty="0">
                <a:solidFill>
                  <a:srgbClr val="910101"/>
                </a:solidFill>
              </a:rPr>
              <a:t>年龄</a:t>
            </a:r>
            <a:r>
              <a:rPr lang="en-US" altLang="zh-CN" sz="2800" dirty="0">
                <a:solidFill>
                  <a:srgbClr val="910101"/>
                </a:solidFill>
              </a:rPr>
              <a:t>, </a:t>
            </a:r>
            <a:r>
              <a:rPr lang="zh-CN" altLang="en-US" sz="2800" dirty="0">
                <a:solidFill>
                  <a:srgbClr val="910101"/>
                </a:solidFill>
              </a:rPr>
              <a:t>年龄 </a:t>
            </a:r>
            <a:r>
              <a:rPr lang="en-US" altLang="zh-CN" sz="2800" dirty="0">
                <a:solidFill>
                  <a:srgbClr val="910101"/>
                </a:solidFill>
              </a:rPr>
              <a:t>Between 15 And 30 AS </a:t>
            </a:r>
            <a:r>
              <a:rPr lang="zh-CN" altLang="en-US" sz="2800" dirty="0">
                <a:solidFill>
                  <a:srgbClr val="910101"/>
                </a:solidFill>
              </a:rPr>
              <a:t>符合</a:t>
            </a:r>
            <a:br>
              <a:rPr lang="en-US" altLang="zh-CN" sz="2800" dirty="0">
                <a:solidFill>
                  <a:srgbClr val="910101"/>
                </a:solidFill>
              </a:rPr>
            </a:br>
            <a:r>
              <a:rPr lang="en-US" altLang="zh-CN" sz="2800" dirty="0">
                <a:solidFill>
                  <a:srgbClr val="910101"/>
                </a:solidFill>
              </a:rPr>
              <a:t>FROM </a:t>
            </a:r>
            <a:r>
              <a:rPr lang="zh-CN" altLang="en-US" sz="2800" dirty="0">
                <a:solidFill>
                  <a:srgbClr val="910101"/>
                </a:solidFill>
              </a:rPr>
              <a:t>人员联系表</a:t>
            </a:r>
            <a:r>
              <a:rPr lang="en-US" altLang="zh-CN" sz="2800" dirty="0">
                <a:solidFill>
                  <a:srgbClr val="910101"/>
                </a:solidFill>
              </a:rPr>
              <a:t>1NF</a:t>
            </a:r>
            <a:br>
              <a:rPr lang="en-US" altLang="zh-CN" sz="2800" dirty="0">
                <a:solidFill>
                  <a:srgbClr val="910101"/>
                </a:solidFill>
              </a:rPr>
            </a:br>
            <a:r>
              <a:rPr lang="en-US" altLang="zh-CN" sz="2800" dirty="0">
                <a:solidFill>
                  <a:srgbClr val="910101"/>
                </a:solidFill>
              </a:rPr>
              <a:t>WHERE </a:t>
            </a:r>
            <a:r>
              <a:rPr lang="zh-CN" altLang="en-US" sz="2800" dirty="0">
                <a:solidFill>
                  <a:srgbClr val="910101"/>
                </a:solidFill>
              </a:rPr>
              <a:t>年龄</a:t>
            </a:r>
            <a:r>
              <a:rPr lang="en-US" altLang="zh-CN" sz="2800" dirty="0">
                <a:solidFill>
                  <a:srgbClr val="910101"/>
                </a:solidFill>
              </a:rPr>
              <a:t> Between 15 And 30;</a:t>
            </a:r>
          </a:p>
        </p:txBody>
      </p:sp>
      <p:sp>
        <p:nvSpPr>
          <p:cNvPr id="7" name="矩形 6">
            <a:extLst>
              <a:ext uri="{FF2B5EF4-FFF2-40B4-BE49-F238E27FC236}">
                <a16:creationId xmlns:a16="http://schemas.microsoft.com/office/drawing/2014/main" id="{087B9038-BBC5-46BD-84FC-9080764006DC}"/>
              </a:ext>
            </a:extLst>
          </p:cNvPr>
          <p:cNvSpPr/>
          <p:nvPr/>
        </p:nvSpPr>
        <p:spPr>
          <a:xfrm>
            <a:off x="2268314" y="459968"/>
            <a:ext cx="6271269" cy="1569660"/>
          </a:xfrm>
          <a:prstGeom prst="rect">
            <a:avLst/>
          </a:prstGeom>
        </p:spPr>
        <p:txBody>
          <a:bodyPr wrap="none">
            <a:spAutoFit/>
          </a:bodyPr>
          <a:lstStyle/>
          <a:p>
            <a:r>
              <a:rPr lang="en-US" altLang="zh-CN" sz="9600" dirty="0">
                <a:solidFill>
                  <a:srgbClr val="910101"/>
                </a:solidFill>
              </a:rPr>
              <a:t>BETWEEN</a:t>
            </a:r>
            <a:endParaRPr lang="zh-CN" altLang="en-US" sz="9600" dirty="0">
              <a:solidFill>
                <a:srgbClr val="910101"/>
              </a:solidFill>
            </a:endParaRPr>
          </a:p>
        </p:txBody>
      </p:sp>
    </p:spTree>
    <p:extLst>
      <p:ext uri="{BB962C8B-B14F-4D97-AF65-F5344CB8AC3E}">
        <p14:creationId xmlns:p14="http://schemas.microsoft.com/office/powerpoint/2010/main" val="3843104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45F44C4-5670-4AFE-8A0F-5F2622BE6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7" y="-7376"/>
            <a:ext cx="8892928" cy="5040313"/>
          </a:xfrm>
          <a:prstGeom prst="rect">
            <a:avLst/>
          </a:prstGeom>
        </p:spPr>
      </p:pic>
      <p:sp>
        <p:nvSpPr>
          <p:cNvPr id="2" name="标题 1">
            <a:extLst>
              <a:ext uri="{FF2B5EF4-FFF2-40B4-BE49-F238E27FC236}">
                <a16:creationId xmlns:a16="http://schemas.microsoft.com/office/drawing/2014/main" id="{75DAF12D-BBCE-4134-8BB8-C236953B9480}"/>
              </a:ext>
            </a:extLst>
          </p:cNvPr>
          <p:cNvSpPr>
            <a:spLocks noGrp="1"/>
          </p:cNvSpPr>
          <p:nvPr>
            <p:ph type="title"/>
          </p:nvPr>
        </p:nvSpPr>
        <p:spPr>
          <a:xfrm>
            <a:off x="2628354" y="7376"/>
            <a:ext cx="8101013" cy="840052"/>
          </a:xfrm>
        </p:spPr>
        <p:txBody>
          <a:bodyPr/>
          <a:lstStyle/>
          <a:p>
            <a:r>
              <a:rPr lang="zh-CN" altLang="en-US" dirty="0"/>
              <a:t>选择</a:t>
            </a:r>
          </a:p>
        </p:txBody>
      </p:sp>
      <p:sp>
        <p:nvSpPr>
          <p:cNvPr id="3" name="内容占位符 2">
            <a:extLst>
              <a:ext uri="{FF2B5EF4-FFF2-40B4-BE49-F238E27FC236}">
                <a16:creationId xmlns:a16="http://schemas.microsoft.com/office/drawing/2014/main" id="{9E726DC8-229A-4CB9-9B13-F1615577246B}"/>
              </a:ext>
            </a:extLst>
          </p:cNvPr>
          <p:cNvSpPr>
            <a:spLocks noGrp="1"/>
          </p:cNvSpPr>
          <p:nvPr>
            <p:ph idx="1"/>
          </p:nvPr>
        </p:nvSpPr>
        <p:spPr>
          <a:xfrm>
            <a:off x="2916386" y="3600276"/>
            <a:ext cx="5256584" cy="1064423"/>
          </a:xfrm>
        </p:spPr>
        <p:txBody>
          <a:bodyPr>
            <a:normAutofit lnSpcReduction="10000"/>
          </a:bodyPr>
          <a:lstStyle/>
          <a:p>
            <a:pPr marL="0" indent="0">
              <a:buNone/>
            </a:pPr>
            <a:r>
              <a:rPr lang="en-US" altLang="zh-CN" sz="6600" dirty="0"/>
              <a:t>WHERE</a:t>
            </a:r>
            <a:endParaRPr lang="zh-CN" altLang="en-US" sz="6600" dirty="0"/>
          </a:p>
        </p:txBody>
      </p:sp>
    </p:spTree>
    <p:extLst>
      <p:ext uri="{BB962C8B-B14F-4D97-AF65-F5344CB8AC3E}">
        <p14:creationId xmlns:p14="http://schemas.microsoft.com/office/powerpoint/2010/main" val="18959939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471937">
            <a:off x="2845005" y="-273696"/>
            <a:ext cx="5688632" cy="3134387"/>
          </a:xfrm>
          <a:prstGeom prst="rect">
            <a:avLst/>
          </a:prstGeom>
        </p:spPr>
        <p:txBody>
          <a:bodyPr wrap="square" lIns="71314" tIns="35657" rIns="71314" bIns="35657">
            <a:spAutoFit/>
          </a:bodyPr>
          <a:lstStyle/>
          <a:p>
            <a:pPr algn="ctr" defTabSz="917883"/>
            <a:r>
              <a:rPr lang="en-US" altLang="zh-CN" sz="19900" dirty="0">
                <a:solidFill>
                  <a:srgbClr val="003C72"/>
                </a:solidFill>
                <a:latin typeface="方正姚体" panose="02010601030101010101" pitchFamily="2" charset="-122"/>
                <a:ea typeface="方正姚体" panose="02010601030101010101" pitchFamily="2" charset="-122"/>
                <a:cs typeface="+mn-ea"/>
                <a:sym typeface="+mn-lt"/>
              </a:rPr>
              <a:t>logic</a:t>
            </a:r>
            <a:endParaRPr lang="en-GB" altLang="zh-CN" sz="199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334571">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逻辑</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4" y="81756"/>
            <a:ext cx="3518520" cy="3518520"/>
          </a:xfrm>
          <a:prstGeom prst="rect">
            <a:avLst/>
          </a:prstGeom>
        </p:spPr>
      </p:pic>
    </p:spTree>
    <p:extLst>
      <p:ext uri="{BB962C8B-B14F-4D97-AF65-F5344CB8AC3E}">
        <p14:creationId xmlns:p14="http://schemas.microsoft.com/office/powerpoint/2010/main" val="423080754"/>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4B487DB-9B6C-4C81-A885-EA38E753FE64}"/>
              </a:ext>
            </a:extLst>
          </p:cNvPr>
          <p:cNvPicPr>
            <a:picLocks noChangeAspect="1"/>
          </p:cNvPicPr>
          <p:nvPr/>
        </p:nvPicPr>
        <p:blipFill>
          <a:blip r:embed="rId2"/>
          <a:stretch>
            <a:fillRect/>
          </a:stretch>
        </p:blipFill>
        <p:spPr>
          <a:xfrm>
            <a:off x="0" y="-504180"/>
            <a:ext cx="5734050" cy="4772025"/>
          </a:xfrm>
          <a:prstGeom prst="rect">
            <a:avLst/>
          </a:prstGeom>
        </p:spPr>
      </p:pic>
      <p:sp>
        <p:nvSpPr>
          <p:cNvPr id="2" name="标题 1">
            <a:extLst>
              <a:ext uri="{FF2B5EF4-FFF2-40B4-BE49-F238E27FC236}">
                <a16:creationId xmlns:a16="http://schemas.microsoft.com/office/drawing/2014/main" id="{91FB4048-277C-45BB-910B-D54EC5EBE6D9}"/>
              </a:ext>
            </a:extLst>
          </p:cNvPr>
          <p:cNvSpPr>
            <a:spLocks noGrp="1"/>
          </p:cNvSpPr>
          <p:nvPr>
            <p:ph type="title"/>
          </p:nvPr>
        </p:nvSpPr>
        <p:spPr>
          <a:xfrm>
            <a:off x="0" y="2393892"/>
            <a:ext cx="10153128" cy="840052"/>
          </a:xfrm>
        </p:spPr>
        <p:txBody>
          <a:bodyPr>
            <a:noAutofit/>
          </a:bodyPr>
          <a:lstStyle/>
          <a:p>
            <a:pPr algn="l"/>
            <a:r>
              <a:rPr lang="en-US" altLang="zh-CN" sz="3200" dirty="0">
                <a:solidFill>
                  <a:srgbClr val="910101"/>
                </a:solidFill>
              </a:rPr>
              <a:t>SELECT </a:t>
            </a:r>
            <a:r>
              <a:rPr lang="zh-CN" altLang="en-US" sz="3200" dirty="0">
                <a:solidFill>
                  <a:srgbClr val="910101"/>
                </a:solidFill>
              </a:rPr>
              <a:t>姓名</a:t>
            </a:r>
            <a:r>
              <a:rPr lang="en-US" altLang="zh-CN" sz="3200" dirty="0">
                <a:solidFill>
                  <a:srgbClr val="910101"/>
                </a:solidFill>
              </a:rPr>
              <a:t>,</a:t>
            </a:r>
            <a:r>
              <a:rPr lang="zh-CN" altLang="en-US" sz="3200" dirty="0">
                <a:solidFill>
                  <a:srgbClr val="910101"/>
                </a:solidFill>
              </a:rPr>
              <a:t>年龄</a:t>
            </a:r>
            <a:r>
              <a:rPr lang="en-US" altLang="zh-CN" sz="3200" dirty="0">
                <a:solidFill>
                  <a:srgbClr val="910101"/>
                </a:solidFill>
              </a:rPr>
              <a:t>,NOT </a:t>
            </a:r>
            <a:r>
              <a:rPr lang="zh-CN" altLang="en-US" sz="3200" dirty="0">
                <a:solidFill>
                  <a:srgbClr val="910101"/>
                </a:solidFill>
              </a:rPr>
              <a:t>年龄</a:t>
            </a:r>
            <a:r>
              <a:rPr lang="en-US" altLang="zh-CN" sz="3200" dirty="0">
                <a:solidFill>
                  <a:srgbClr val="910101"/>
                </a:solidFill>
              </a:rPr>
              <a:t>&lt;30 as </a:t>
            </a:r>
            <a:r>
              <a:rPr lang="zh-CN" altLang="en-US" sz="3200" dirty="0">
                <a:solidFill>
                  <a:srgbClr val="910101"/>
                </a:solidFill>
              </a:rPr>
              <a:t>不大于</a:t>
            </a:r>
            <a:r>
              <a:rPr lang="en-US" altLang="zh-CN" sz="3200" dirty="0">
                <a:solidFill>
                  <a:srgbClr val="910101"/>
                </a:solidFill>
              </a:rPr>
              <a:t>30</a:t>
            </a:r>
            <a:br>
              <a:rPr lang="en-US" altLang="zh-CN" sz="3200" dirty="0">
                <a:solidFill>
                  <a:srgbClr val="910101"/>
                </a:solidFill>
              </a:rPr>
            </a:br>
            <a:r>
              <a:rPr lang="en-US" altLang="zh-CN" sz="3200" dirty="0">
                <a:solidFill>
                  <a:srgbClr val="910101"/>
                </a:solidFill>
              </a:rPr>
              <a:t>FROM </a:t>
            </a:r>
            <a:r>
              <a:rPr lang="zh-CN" altLang="en-US" sz="3200" dirty="0">
                <a:solidFill>
                  <a:srgbClr val="910101"/>
                </a:solidFill>
              </a:rPr>
              <a:t>人员联系表</a:t>
            </a:r>
            <a:r>
              <a:rPr lang="en-US" altLang="zh-CN" sz="3200" dirty="0">
                <a:solidFill>
                  <a:srgbClr val="910101"/>
                </a:solidFill>
              </a:rPr>
              <a:t>1NF</a:t>
            </a:r>
          </a:p>
        </p:txBody>
      </p:sp>
      <p:sp>
        <p:nvSpPr>
          <p:cNvPr id="7" name="矩形 6">
            <a:extLst>
              <a:ext uri="{FF2B5EF4-FFF2-40B4-BE49-F238E27FC236}">
                <a16:creationId xmlns:a16="http://schemas.microsoft.com/office/drawing/2014/main" id="{087B9038-BBC5-46BD-84FC-9080764006DC}"/>
              </a:ext>
            </a:extLst>
          </p:cNvPr>
          <p:cNvSpPr/>
          <p:nvPr/>
        </p:nvSpPr>
        <p:spPr>
          <a:xfrm>
            <a:off x="3770206" y="0"/>
            <a:ext cx="5230919" cy="2646878"/>
          </a:xfrm>
          <a:prstGeom prst="rect">
            <a:avLst/>
          </a:prstGeom>
        </p:spPr>
        <p:txBody>
          <a:bodyPr wrap="none">
            <a:spAutoFit/>
          </a:bodyPr>
          <a:lstStyle/>
          <a:p>
            <a:r>
              <a:rPr lang="en-US" altLang="zh-CN" sz="16600" dirty="0">
                <a:solidFill>
                  <a:srgbClr val="910101"/>
                </a:solidFill>
              </a:rPr>
              <a:t>NOT </a:t>
            </a:r>
            <a:endParaRPr lang="zh-CN" altLang="en-US" sz="16600" dirty="0">
              <a:solidFill>
                <a:srgbClr val="910101"/>
              </a:solidFill>
            </a:endParaRPr>
          </a:p>
        </p:txBody>
      </p:sp>
      <p:sp>
        <p:nvSpPr>
          <p:cNvPr id="10" name="标题 1">
            <a:extLst>
              <a:ext uri="{FF2B5EF4-FFF2-40B4-BE49-F238E27FC236}">
                <a16:creationId xmlns:a16="http://schemas.microsoft.com/office/drawing/2014/main" id="{7E09EEAF-CD65-4710-84A0-A042F779CBFC}"/>
              </a:ext>
            </a:extLst>
          </p:cNvPr>
          <p:cNvSpPr txBox="1">
            <a:spLocks/>
          </p:cNvSpPr>
          <p:nvPr/>
        </p:nvSpPr>
        <p:spPr>
          <a:xfrm>
            <a:off x="0" y="3721326"/>
            <a:ext cx="10153128" cy="840052"/>
          </a:xfrm>
          <a:prstGeom prst="rect">
            <a:avLst/>
          </a:prstGeom>
        </p:spPr>
        <p:txBody>
          <a:bodyPr vert="horz" lIns="80229" tIns="40115" rIns="80229" bIns="40115" rtlCol="0" anchor="ctr">
            <a:no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pPr algn="l"/>
            <a:r>
              <a:rPr lang="en-US" altLang="zh-CN" sz="3200" dirty="0">
                <a:solidFill>
                  <a:srgbClr val="910101"/>
                </a:solidFill>
              </a:rPr>
              <a:t>SELECT </a:t>
            </a:r>
            <a:r>
              <a:rPr lang="zh-CN" altLang="en-US" sz="3200" dirty="0">
                <a:solidFill>
                  <a:srgbClr val="910101"/>
                </a:solidFill>
              </a:rPr>
              <a:t>姓名</a:t>
            </a:r>
            <a:r>
              <a:rPr lang="en-US" altLang="zh-CN" sz="3200" dirty="0">
                <a:solidFill>
                  <a:srgbClr val="910101"/>
                </a:solidFill>
              </a:rPr>
              <a:t>,</a:t>
            </a:r>
            <a:r>
              <a:rPr lang="zh-CN" altLang="en-US" sz="3200" dirty="0">
                <a:solidFill>
                  <a:srgbClr val="910101"/>
                </a:solidFill>
              </a:rPr>
              <a:t>年龄</a:t>
            </a:r>
            <a:r>
              <a:rPr lang="en-US" altLang="zh-CN" sz="3200" dirty="0">
                <a:solidFill>
                  <a:srgbClr val="910101"/>
                </a:solidFill>
              </a:rPr>
              <a:t>,NOT </a:t>
            </a:r>
            <a:r>
              <a:rPr lang="zh-CN" altLang="en-US" sz="3200" dirty="0">
                <a:solidFill>
                  <a:srgbClr val="910101"/>
                </a:solidFill>
              </a:rPr>
              <a:t>年龄</a:t>
            </a:r>
            <a:r>
              <a:rPr lang="en-US" altLang="zh-CN" sz="3200" dirty="0">
                <a:solidFill>
                  <a:srgbClr val="910101"/>
                </a:solidFill>
              </a:rPr>
              <a:t>&lt;30 as </a:t>
            </a:r>
            <a:r>
              <a:rPr lang="zh-CN" altLang="en-US" sz="3200" dirty="0">
                <a:solidFill>
                  <a:srgbClr val="910101"/>
                </a:solidFill>
              </a:rPr>
              <a:t>不大于</a:t>
            </a:r>
            <a:r>
              <a:rPr lang="en-US" altLang="zh-CN" sz="3200" dirty="0">
                <a:solidFill>
                  <a:srgbClr val="910101"/>
                </a:solidFill>
              </a:rPr>
              <a:t>30</a:t>
            </a:r>
            <a:br>
              <a:rPr lang="en-US" altLang="zh-CN" sz="3200" dirty="0">
                <a:solidFill>
                  <a:srgbClr val="910101"/>
                </a:solidFill>
              </a:rPr>
            </a:br>
            <a:r>
              <a:rPr lang="en-US" altLang="zh-CN" sz="3200" dirty="0">
                <a:solidFill>
                  <a:srgbClr val="910101"/>
                </a:solidFill>
              </a:rPr>
              <a:t>FROM </a:t>
            </a:r>
            <a:r>
              <a:rPr lang="zh-CN" altLang="en-US" sz="3200" dirty="0">
                <a:solidFill>
                  <a:srgbClr val="910101"/>
                </a:solidFill>
              </a:rPr>
              <a:t>人员联系表</a:t>
            </a:r>
            <a:r>
              <a:rPr lang="en-US" altLang="zh-CN" sz="3200" dirty="0">
                <a:solidFill>
                  <a:srgbClr val="910101"/>
                </a:solidFill>
              </a:rPr>
              <a:t>1NF</a:t>
            </a:r>
          </a:p>
          <a:p>
            <a:pPr algn="l"/>
            <a:r>
              <a:rPr lang="en-US" altLang="zh-CN" sz="3200" dirty="0">
                <a:solidFill>
                  <a:srgbClr val="910101"/>
                </a:solidFill>
              </a:rPr>
              <a:t>WHERE NOT </a:t>
            </a:r>
            <a:r>
              <a:rPr lang="zh-CN" altLang="en-US" sz="3200" dirty="0">
                <a:solidFill>
                  <a:srgbClr val="910101"/>
                </a:solidFill>
              </a:rPr>
              <a:t>年龄</a:t>
            </a:r>
            <a:r>
              <a:rPr lang="en-US" altLang="zh-CN" sz="3200" dirty="0">
                <a:solidFill>
                  <a:srgbClr val="910101"/>
                </a:solidFill>
              </a:rPr>
              <a:t>&lt;30 </a:t>
            </a:r>
          </a:p>
        </p:txBody>
      </p:sp>
    </p:spTree>
    <p:extLst>
      <p:ext uri="{BB962C8B-B14F-4D97-AF65-F5344CB8AC3E}">
        <p14:creationId xmlns:p14="http://schemas.microsoft.com/office/powerpoint/2010/main" val="42234901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028B79A-F850-45D7-8386-98E50AD4D99B}"/>
              </a:ext>
            </a:extLst>
          </p:cNvPr>
          <p:cNvPicPr>
            <a:picLocks noChangeAspect="1"/>
          </p:cNvPicPr>
          <p:nvPr/>
        </p:nvPicPr>
        <p:blipFill>
          <a:blip r:embed="rId2"/>
          <a:stretch>
            <a:fillRect/>
          </a:stretch>
        </p:blipFill>
        <p:spPr>
          <a:xfrm>
            <a:off x="108074" y="-1"/>
            <a:ext cx="6817639" cy="5040313"/>
          </a:xfrm>
          <a:prstGeom prst="rect">
            <a:avLst/>
          </a:prstGeom>
        </p:spPr>
      </p:pic>
      <p:sp>
        <p:nvSpPr>
          <p:cNvPr id="2" name="标题 1">
            <a:extLst>
              <a:ext uri="{FF2B5EF4-FFF2-40B4-BE49-F238E27FC236}">
                <a16:creationId xmlns:a16="http://schemas.microsoft.com/office/drawing/2014/main" id="{91FB4048-277C-45BB-910B-D54EC5EBE6D9}"/>
              </a:ext>
            </a:extLst>
          </p:cNvPr>
          <p:cNvSpPr>
            <a:spLocks noGrp="1"/>
          </p:cNvSpPr>
          <p:nvPr>
            <p:ph type="title"/>
          </p:nvPr>
        </p:nvSpPr>
        <p:spPr>
          <a:xfrm>
            <a:off x="540122" y="3629626"/>
            <a:ext cx="9937104" cy="840052"/>
          </a:xfrm>
        </p:spPr>
        <p:txBody>
          <a:bodyPr>
            <a:normAutofit fontScale="90000"/>
          </a:bodyPr>
          <a:lstStyle/>
          <a:p>
            <a:pPr algn="l"/>
            <a:r>
              <a:rPr lang="en-US" altLang="zh-CN" dirty="0">
                <a:solidFill>
                  <a:srgbClr val="910101"/>
                </a:solidFill>
              </a:rPr>
              <a:t>SELECT </a:t>
            </a:r>
            <a:r>
              <a:rPr lang="zh-CN" altLang="en-US" dirty="0">
                <a:solidFill>
                  <a:srgbClr val="910101"/>
                </a:solidFill>
              </a:rPr>
              <a:t>姓名</a:t>
            </a:r>
            <a:br>
              <a:rPr lang="zh-CN" altLang="en-US" dirty="0">
                <a:solidFill>
                  <a:srgbClr val="910101"/>
                </a:solidFill>
              </a:rPr>
            </a:br>
            <a:r>
              <a:rPr lang="en-US" altLang="zh-CN" dirty="0">
                <a:solidFill>
                  <a:srgbClr val="910101"/>
                </a:solidFill>
              </a:rPr>
              <a:t>FROM </a:t>
            </a:r>
            <a:r>
              <a:rPr lang="zh-CN" altLang="en-US" dirty="0">
                <a:solidFill>
                  <a:srgbClr val="910101"/>
                </a:solidFill>
              </a:rPr>
              <a:t>人员联系表</a:t>
            </a:r>
            <a:r>
              <a:rPr lang="en-US" altLang="zh-CN" dirty="0">
                <a:solidFill>
                  <a:srgbClr val="910101"/>
                </a:solidFill>
              </a:rPr>
              <a:t>1NF</a:t>
            </a:r>
            <a:br>
              <a:rPr lang="en-US" altLang="zh-CN" dirty="0">
                <a:solidFill>
                  <a:srgbClr val="910101"/>
                </a:solidFill>
              </a:rPr>
            </a:br>
            <a:r>
              <a:rPr lang="en-US" altLang="zh-CN" dirty="0">
                <a:solidFill>
                  <a:srgbClr val="910101"/>
                </a:solidFill>
              </a:rPr>
              <a:t>WHERE </a:t>
            </a:r>
            <a:r>
              <a:rPr lang="zh-CN" altLang="en-US" dirty="0">
                <a:solidFill>
                  <a:srgbClr val="910101"/>
                </a:solidFill>
              </a:rPr>
              <a:t>年龄</a:t>
            </a:r>
            <a:r>
              <a:rPr lang="en-US" altLang="zh-CN" dirty="0">
                <a:solidFill>
                  <a:srgbClr val="910101"/>
                </a:solidFill>
              </a:rPr>
              <a:t>&lt;30 AND </a:t>
            </a:r>
            <a:r>
              <a:rPr lang="zh-CN" altLang="en-US" dirty="0">
                <a:solidFill>
                  <a:srgbClr val="910101"/>
                </a:solidFill>
              </a:rPr>
              <a:t>年龄</a:t>
            </a:r>
            <a:r>
              <a:rPr lang="en-US" altLang="zh-CN" dirty="0">
                <a:solidFill>
                  <a:srgbClr val="910101"/>
                </a:solidFill>
              </a:rPr>
              <a:t>&gt;20;</a:t>
            </a:r>
            <a:endParaRPr lang="zh-CN" altLang="en-US" dirty="0">
              <a:solidFill>
                <a:srgbClr val="910101"/>
              </a:solidFill>
            </a:endParaRPr>
          </a:p>
        </p:txBody>
      </p:sp>
      <p:sp>
        <p:nvSpPr>
          <p:cNvPr id="7" name="矩形 6">
            <a:extLst>
              <a:ext uri="{FF2B5EF4-FFF2-40B4-BE49-F238E27FC236}">
                <a16:creationId xmlns:a16="http://schemas.microsoft.com/office/drawing/2014/main" id="{087B9038-BBC5-46BD-84FC-9080764006DC}"/>
              </a:ext>
            </a:extLst>
          </p:cNvPr>
          <p:cNvSpPr/>
          <p:nvPr/>
        </p:nvSpPr>
        <p:spPr>
          <a:xfrm>
            <a:off x="4644578" y="343107"/>
            <a:ext cx="5270995" cy="2646878"/>
          </a:xfrm>
          <a:prstGeom prst="rect">
            <a:avLst/>
          </a:prstGeom>
        </p:spPr>
        <p:txBody>
          <a:bodyPr wrap="none">
            <a:spAutoFit/>
          </a:bodyPr>
          <a:lstStyle/>
          <a:p>
            <a:r>
              <a:rPr lang="en-US" altLang="zh-CN" sz="16600" dirty="0">
                <a:solidFill>
                  <a:srgbClr val="910101"/>
                </a:solidFill>
              </a:rPr>
              <a:t>AND </a:t>
            </a:r>
            <a:endParaRPr lang="zh-CN" altLang="en-US" sz="16600" dirty="0">
              <a:solidFill>
                <a:srgbClr val="910101"/>
              </a:solidFill>
            </a:endParaRPr>
          </a:p>
        </p:txBody>
      </p:sp>
    </p:spTree>
    <p:extLst>
      <p:ext uri="{BB962C8B-B14F-4D97-AF65-F5344CB8AC3E}">
        <p14:creationId xmlns:p14="http://schemas.microsoft.com/office/powerpoint/2010/main" val="32999366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835A7EE-EEB3-4507-BE63-D5868E491125}"/>
              </a:ext>
            </a:extLst>
          </p:cNvPr>
          <p:cNvPicPr>
            <a:picLocks noChangeAspect="1"/>
          </p:cNvPicPr>
          <p:nvPr/>
        </p:nvPicPr>
        <p:blipFill>
          <a:blip r:embed="rId2"/>
          <a:stretch>
            <a:fillRect/>
          </a:stretch>
        </p:blipFill>
        <p:spPr>
          <a:xfrm>
            <a:off x="23878" y="0"/>
            <a:ext cx="6962775" cy="4895850"/>
          </a:xfrm>
          <a:prstGeom prst="rect">
            <a:avLst/>
          </a:prstGeom>
        </p:spPr>
      </p:pic>
      <p:sp>
        <p:nvSpPr>
          <p:cNvPr id="2" name="标题 1">
            <a:extLst>
              <a:ext uri="{FF2B5EF4-FFF2-40B4-BE49-F238E27FC236}">
                <a16:creationId xmlns:a16="http://schemas.microsoft.com/office/drawing/2014/main" id="{91FB4048-277C-45BB-910B-D54EC5EBE6D9}"/>
              </a:ext>
            </a:extLst>
          </p:cNvPr>
          <p:cNvSpPr>
            <a:spLocks noGrp="1"/>
          </p:cNvSpPr>
          <p:nvPr>
            <p:ph type="title"/>
          </p:nvPr>
        </p:nvSpPr>
        <p:spPr>
          <a:xfrm>
            <a:off x="1116186" y="3857154"/>
            <a:ext cx="8101013" cy="840052"/>
          </a:xfrm>
        </p:spPr>
        <p:txBody>
          <a:bodyPr>
            <a:normAutofit fontScale="90000"/>
          </a:bodyPr>
          <a:lstStyle/>
          <a:p>
            <a:pPr algn="l"/>
            <a:r>
              <a:rPr lang="en-US" altLang="zh-CN" dirty="0">
                <a:solidFill>
                  <a:srgbClr val="910101"/>
                </a:solidFill>
              </a:rPr>
              <a:t>SELECT </a:t>
            </a:r>
            <a:r>
              <a:rPr lang="zh-CN" altLang="en-US" dirty="0">
                <a:solidFill>
                  <a:srgbClr val="910101"/>
                </a:solidFill>
              </a:rPr>
              <a:t>人员联系表</a:t>
            </a:r>
            <a:r>
              <a:rPr lang="en-US" altLang="zh-CN" dirty="0">
                <a:solidFill>
                  <a:srgbClr val="910101"/>
                </a:solidFill>
              </a:rPr>
              <a:t>1NF.</a:t>
            </a:r>
            <a:r>
              <a:rPr lang="zh-CN" altLang="en-US" dirty="0">
                <a:solidFill>
                  <a:srgbClr val="910101"/>
                </a:solidFill>
              </a:rPr>
              <a:t>姓名</a:t>
            </a:r>
            <a:br>
              <a:rPr lang="zh-CN" altLang="en-US" dirty="0">
                <a:solidFill>
                  <a:srgbClr val="910101"/>
                </a:solidFill>
              </a:rPr>
            </a:br>
            <a:r>
              <a:rPr lang="en-US" altLang="zh-CN" dirty="0">
                <a:solidFill>
                  <a:srgbClr val="910101"/>
                </a:solidFill>
              </a:rPr>
              <a:t>FROM </a:t>
            </a:r>
            <a:r>
              <a:rPr lang="zh-CN" altLang="en-US" dirty="0">
                <a:solidFill>
                  <a:srgbClr val="910101"/>
                </a:solidFill>
              </a:rPr>
              <a:t>人员联系表</a:t>
            </a:r>
            <a:r>
              <a:rPr lang="en-US" altLang="zh-CN" dirty="0">
                <a:solidFill>
                  <a:srgbClr val="910101"/>
                </a:solidFill>
              </a:rPr>
              <a:t>1NF</a:t>
            </a:r>
            <a:br>
              <a:rPr lang="en-US" altLang="zh-CN" dirty="0">
                <a:solidFill>
                  <a:srgbClr val="910101"/>
                </a:solidFill>
              </a:rPr>
            </a:br>
            <a:r>
              <a:rPr lang="en-US" altLang="zh-CN" dirty="0">
                <a:solidFill>
                  <a:srgbClr val="910101"/>
                </a:solidFill>
              </a:rPr>
              <a:t>WHERE </a:t>
            </a:r>
            <a:r>
              <a:rPr lang="zh-CN" altLang="en-US" dirty="0">
                <a:solidFill>
                  <a:srgbClr val="910101"/>
                </a:solidFill>
              </a:rPr>
              <a:t>年龄</a:t>
            </a:r>
            <a:r>
              <a:rPr lang="en-US" altLang="zh-CN" dirty="0">
                <a:solidFill>
                  <a:srgbClr val="910101"/>
                </a:solidFill>
              </a:rPr>
              <a:t>&gt;60 Or </a:t>
            </a:r>
            <a:r>
              <a:rPr lang="zh-CN" altLang="en-US" dirty="0">
                <a:solidFill>
                  <a:srgbClr val="910101"/>
                </a:solidFill>
              </a:rPr>
              <a:t>年龄</a:t>
            </a:r>
            <a:r>
              <a:rPr lang="en-US" altLang="zh-CN" dirty="0">
                <a:solidFill>
                  <a:srgbClr val="910101"/>
                </a:solidFill>
              </a:rPr>
              <a:t>&lt;10;</a:t>
            </a:r>
            <a:endParaRPr lang="zh-CN" altLang="en-US" dirty="0">
              <a:solidFill>
                <a:srgbClr val="910101"/>
              </a:solidFill>
            </a:endParaRPr>
          </a:p>
        </p:txBody>
      </p:sp>
      <p:sp>
        <p:nvSpPr>
          <p:cNvPr id="7" name="矩形 6">
            <a:extLst>
              <a:ext uri="{FF2B5EF4-FFF2-40B4-BE49-F238E27FC236}">
                <a16:creationId xmlns:a16="http://schemas.microsoft.com/office/drawing/2014/main" id="{087B9038-BBC5-46BD-84FC-9080764006DC}"/>
              </a:ext>
            </a:extLst>
          </p:cNvPr>
          <p:cNvSpPr/>
          <p:nvPr/>
        </p:nvSpPr>
        <p:spPr>
          <a:xfrm>
            <a:off x="4644578" y="343107"/>
            <a:ext cx="3969356" cy="2646878"/>
          </a:xfrm>
          <a:prstGeom prst="rect">
            <a:avLst/>
          </a:prstGeom>
        </p:spPr>
        <p:txBody>
          <a:bodyPr wrap="none">
            <a:spAutoFit/>
          </a:bodyPr>
          <a:lstStyle/>
          <a:p>
            <a:r>
              <a:rPr lang="en-US" altLang="zh-CN" sz="16600" dirty="0">
                <a:solidFill>
                  <a:srgbClr val="910101"/>
                </a:solidFill>
              </a:rPr>
              <a:t>OR </a:t>
            </a:r>
            <a:endParaRPr lang="zh-CN" altLang="en-US" sz="16600" dirty="0">
              <a:solidFill>
                <a:srgbClr val="910101"/>
              </a:solidFill>
            </a:endParaRPr>
          </a:p>
        </p:txBody>
      </p:sp>
    </p:spTree>
    <p:extLst>
      <p:ext uri="{BB962C8B-B14F-4D97-AF65-F5344CB8AC3E}">
        <p14:creationId xmlns:p14="http://schemas.microsoft.com/office/powerpoint/2010/main" val="39722832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2845005" y="-273696"/>
            <a:ext cx="5688632" cy="3134387"/>
          </a:xfrm>
          <a:prstGeom prst="rect">
            <a:avLst/>
          </a:prstGeom>
        </p:spPr>
        <p:txBody>
          <a:bodyPr wrap="square" lIns="71314" tIns="35657" rIns="71314" bIns="35657">
            <a:spAutoFit/>
          </a:bodyPr>
          <a:lstStyle/>
          <a:p>
            <a:pPr algn="ctr" defTabSz="917883"/>
            <a:r>
              <a:rPr lang="en-US" altLang="zh-CN" sz="19900" dirty="0">
                <a:solidFill>
                  <a:srgbClr val="003C72"/>
                </a:solidFill>
                <a:latin typeface="方正姚体" panose="02010601030101010101" pitchFamily="2" charset="-122"/>
                <a:ea typeface="方正姚体" panose="02010601030101010101" pitchFamily="2" charset="-122"/>
                <a:cs typeface="+mn-ea"/>
                <a:sym typeface="+mn-lt"/>
              </a:rPr>
              <a:t>like</a:t>
            </a:r>
            <a:endParaRPr lang="en-GB" altLang="zh-CN" sz="199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模式</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4" y="81756"/>
            <a:ext cx="3518520" cy="3518520"/>
          </a:xfrm>
          <a:prstGeom prst="rect">
            <a:avLst/>
          </a:prstGeom>
        </p:spPr>
      </p:pic>
    </p:spTree>
    <p:extLst>
      <p:ext uri="{BB962C8B-B14F-4D97-AF65-F5344CB8AC3E}">
        <p14:creationId xmlns:p14="http://schemas.microsoft.com/office/powerpoint/2010/main" val="1916148151"/>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EB869-B84F-49C8-8B60-43DE5255D99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2BB9BAE-343A-4699-91E6-7529B030649F}"/>
              </a:ext>
            </a:extLst>
          </p:cNvPr>
          <p:cNvSpPr>
            <a:spLocks noGrp="1"/>
          </p:cNvSpPr>
          <p:nvPr>
            <p:ph idx="1"/>
          </p:nvPr>
        </p:nvSpPr>
        <p:spPr>
          <a:xfrm rot="349127">
            <a:off x="197096" y="806017"/>
            <a:ext cx="9110988" cy="3023106"/>
          </a:xfrm>
        </p:spPr>
        <p:txBody>
          <a:bodyPr>
            <a:normAutofit fontScale="92500" lnSpcReduction="10000"/>
          </a:bodyPr>
          <a:lstStyle/>
          <a:p>
            <a:pPr marL="0" indent="0" algn="ctr">
              <a:buNone/>
            </a:pPr>
            <a:r>
              <a:rPr lang="zh-CN" altLang="en-US" sz="7200" dirty="0"/>
              <a:t>筛选出工资</a:t>
            </a:r>
            <a:endParaRPr lang="en-US" altLang="zh-CN" sz="7200" dirty="0"/>
          </a:p>
          <a:p>
            <a:pPr marL="0" indent="0" algn="ctr">
              <a:buNone/>
            </a:pPr>
            <a:r>
              <a:rPr lang="zh-CN" altLang="en-US" sz="7200" dirty="0"/>
              <a:t>大于</a:t>
            </a:r>
            <a:r>
              <a:rPr lang="en-US" altLang="zh-CN" sz="12400" dirty="0"/>
              <a:t>1000</a:t>
            </a:r>
            <a:endParaRPr lang="zh-CN" altLang="en-US" sz="7200" dirty="0"/>
          </a:p>
        </p:txBody>
      </p:sp>
    </p:spTree>
    <p:extLst>
      <p:ext uri="{BB962C8B-B14F-4D97-AF65-F5344CB8AC3E}">
        <p14:creationId xmlns:p14="http://schemas.microsoft.com/office/powerpoint/2010/main" val="36083875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6F923-C753-4BCD-BF6C-140FC9DD082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EA88ACF-054A-4100-8B19-4DD6EB9BC144}"/>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168C812E-4934-481C-A2F8-C37C51B4532F}"/>
              </a:ext>
            </a:extLst>
          </p:cNvPr>
          <p:cNvPicPr>
            <a:picLocks noChangeAspect="1"/>
          </p:cNvPicPr>
          <p:nvPr/>
        </p:nvPicPr>
        <p:blipFill>
          <a:blip r:embed="rId2"/>
          <a:stretch>
            <a:fillRect/>
          </a:stretch>
        </p:blipFill>
        <p:spPr>
          <a:xfrm>
            <a:off x="748" y="-1"/>
            <a:ext cx="7793733" cy="5040313"/>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0" y="3024212"/>
            <a:ext cx="9134501" cy="1754326"/>
          </a:xfrm>
          <a:prstGeom prst="rect">
            <a:avLst/>
          </a:prstGeom>
        </p:spPr>
        <p:txBody>
          <a:bodyPr wrap="square">
            <a:spAutoFit/>
          </a:bodyPr>
          <a:lstStyle/>
          <a:p>
            <a:r>
              <a:rPr lang="zh-CN" altLang="en-US" sz="3600" dirty="0">
                <a:solidFill>
                  <a:srgbClr val="910101"/>
                </a:solidFill>
              </a:rPr>
              <a:t>SELECT 姓名,姓名 Like ‘范*’ AS 姓范</a:t>
            </a:r>
          </a:p>
          <a:p>
            <a:r>
              <a:rPr lang="zh-CN" altLang="en-US" sz="3600" dirty="0">
                <a:solidFill>
                  <a:srgbClr val="910101"/>
                </a:solidFill>
              </a:rPr>
              <a:t>FROM 人员联系表1NF</a:t>
            </a:r>
          </a:p>
          <a:p>
            <a:r>
              <a:rPr lang="zh-CN" altLang="en-US" sz="3600" dirty="0">
                <a:solidFill>
                  <a:srgbClr val="910101"/>
                </a:solidFill>
              </a:rPr>
              <a:t>WHERE 姓名 Like '范*';</a:t>
            </a:r>
          </a:p>
        </p:txBody>
      </p:sp>
      <p:sp>
        <p:nvSpPr>
          <p:cNvPr id="8" name="矩形 7">
            <a:extLst>
              <a:ext uri="{FF2B5EF4-FFF2-40B4-BE49-F238E27FC236}">
                <a16:creationId xmlns:a16="http://schemas.microsoft.com/office/drawing/2014/main" id="{24FB4212-2AEF-4143-9E9C-902BD7E334BF}"/>
              </a:ext>
            </a:extLst>
          </p:cNvPr>
          <p:cNvSpPr/>
          <p:nvPr/>
        </p:nvSpPr>
        <p:spPr>
          <a:xfrm>
            <a:off x="4158580" y="261775"/>
            <a:ext cx="5392823" cy="2646878"/>
          </a:xfrm>
          <a:prstGeom prst="rect">
            <a:avLst/>
          </a:prstGeom>
        </p:spPr>
        <p:txBody>
          <a:bodyPr wrap="none">
            <a:spAutoFit/>
          </a:bodyPr>
          <a:lstStyle/>
          <a:p>
            <a:r>
              <a:rPr lang="en-US" altLang="zh-CN" sz="16600" dirty="0">
                <a:solidFill>
                  <a:srgbClr val="910101"/>
                </a:solidFill>
              </a:rPr>
              <a:t>LIKE </a:t>
            </a:r>
            <a:endParaRPr lang="zh-CN" altLang="en-US" sz="16600" dirty="0">
              <a:solidFill>
                <a:srgbClr val="910101"/>
              </a:solidFill>
            </a:endParaRPr>
          </a:p>
        </p:txBody>
      </p:sp>
    </p:spTree>
    <p:extLst>
      <p:ext uri="{BB962C8B-B14F-4D97-AF65-F5344CB8AC3E}">
        <p14:creationId xmlns:p14="http://schemas.microsoft.com/office/powerpoint/2010/main" val="24506578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3160F92-DF76-4C19-9B63-840DFBAB15AD}"/>
              </a:ext>
            </a:extLst>
          </p:cNvPr>
          <p:cNvSpPr/>
          <p:nvPr/>
        </p:nvSpPr>
        <p:spPr>
          <a:xfrm>
            <a:off x="252090" y="765830"/>
            <a:ext cx="8496944" cy="1754326"/>
          </a:xfrm>
          <a:prstGeom prst="rect">
            <a:avLst/>
          </a:prstGeom>
        </p:spPr>
        <p:txBody>
          <a:bodyPr wrap="square">
            <a:spAutoFit/>
          </a:bodyPr>
          <a:lstStyle/>
          <a:p>
            <a:r>
              <a:rPr lang="zh-CN" altLang="en-US" sz="3600" dirty="0">
                <a:solidFill>
                  <a:srgbClr val="910101"/>
                </a:solidFill>
              </a:rPr>
              <a:t>SELECT 姓名,姓名 Like '*林*' AS 带林</a:t>
            </a:r>
          </a:p>
          <a:p>
            <a:r>
              <a:rPr lang="zh-CN" altLang="en-US" sz="3600" dirty="0">
                <a:solidFill>
                  <a:srgbClr val="910101"/>
                </a:solidFill>
              </a:rPr>
              <a:t>FROM 人员联系表1NF</a:t>
            </a:r>
          </a:p>
          <a:p>
            <a:r>
              <a:rPr lang="zh-CN" altLang="en-US" sz="3600" dirty="0">
                <a:solidFill>
                  <a:srgbClr val="910101"/>
                </a:solidFill>
              </a:rPr>
              <a:t>WHERE 姓名 Like '*林*';</a:t>
            </a:r>
          </a:p>
        </p:txBody>
      </p:sp>
      <p:sp>
        <p:nvSpPr>
          <p:cNvPr id="5" name="矩形 4">
            <a:extLst>
              <a:ext uri="{FF2B5EF4-FFF2-40B4-BE49-F238E27FC236}">
                <a16:creationId xmlns:a16="http://schemas.microsoft.com/office/drawing/2014/main" id="{F5943D17-C7D4-401B-8C16-712F995D426D}"/>
              </a:ext>
            </a:extLst>
          </p:cNvPr>
          <p:cNvSpPr/>
          <p:nvPr/>
        </p:nvSpPr>
        <p:spPr>
          <a:xfrm rot="21314603">
            <a:off x="1100351" y="2744060"/>
            <a:ext cx="5429692" cy="707886"/>
          </a:xfrm>
          <a:prstGeom prst="rect">
            <a:avLst/>
          </a:prstGeom>
        </p:spPr>
        <p:txBody>
          <a:bodyPr wrap="none">
            <a:spAutoFit/>
          </a:bodyPr>
          <a:lstStyle/>
          <a:p>
            <a:r>
              <a:rPr lang="zh-CN" altLang="en-US" sz="4000" dirty="0">
                <a:solidFill>
                  <a:srgbClr val="910101"/>
                </a:solidFill>
              </a:rPr>
              <a:t>* 任意多个字符包括</a:t>
            </a:r>
            <a:r>
              <a:rPr lang="en-US" altLang="zh-CN" sz="4000" dirty="0">
                <a:solidFill>
                  <a:srgbClr val="910101"/>
                </a:solidFill>
              </a:rPr>
              <a:t>0</a:t>
            </a:r>
            <a:r>
              <a:rPr lang="zh-CN" altLang="en-US" sz="4000" dirty="0">
                <a:solidFill>
                  <a:srgbClr val="910101"/>
                </a:solidFill>
              </a:rPr>
              <a:t>个</a:t>
            </a:r>
            <a:endParaRPr lang="zh-CN" altLang="en-US" sz="4000" dirty="0"/>
          </a:p>
        </p:txBody>
      </p:sp>
      <p:sp>
        <p:nvSpPr>
          <p:cNvPr id="6" name="矩形 5">
            <a:extLst>
              <a:ext uri="{FF2B5EF4-FFF2-40B4-BE49-F238E27FC236}">
                <a16:creationId xmlns:a16="http://schemas.microsoft.com/office/drawing/2014/main" id="{D0C1DD70-593C-438C-B4A5-88317124190B}"/>
              </a:ext>
            </a:extLst>
          </p:cNvPr>
          <p:cNvSpPr/>
          <p:nvPr/>
        </p:nvSpPr>
        <p:spPr>
          <a:xfrm rot="450023">
            <a:off x="4180802" y="3737640"/>
            <a:ext cx="3262432" cy="830997"/>
          </a:xfrm>
          <a:prstGeom prst="rect">
            <a:avLst/>
          </a:prstGeom>
        </p:spPr>
        <p:txBody>
          <a:bodyPr wrap="none">
            <a:spAutoFit/>
          </a:bodyPr>
          <a:lstStyle/>
          <a:p>
            <a:r>
              <a:rPr lang="zh-CN" altLang="en-US" sz="4800" dirty="0">
                <a:solidFill>
                  <a:srgbClr val="910101"/>
                </a:solidFill>
              </a:rPr>
              <a:t>？一个字符</a:t>
            </a:r>
            <a:endParaRPr lang="zh-CN" altLang="en-US" sz="4800" dirty="0"/>
          </a:p>
        </p:txBody>
      </p:sp>
    </p:spTree>
    <p:extLst>
      <p:ext uri="{BB962C8B-B14F-4D97-AF65-F5344CB8AC3E}">
        <p14:creationId xmlns:p14="http://schemas.microsoft.com/office/powerpoint/2010/main" val="18302293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2845005" y="-273696"/>
            <a:ext cx="5688632" cy="3134387"/>
          </a:xfrm>
          <a:prstGeom prst="rect">
            <a:avLst/>
          </a:prstGeom>
        </p:spPr>
        <p:txBody>
          <a:bodyPr wrap="square" lIns="71314" tIns="35657" rIns="71314" bIns="35657">
            <a:spAutoFit/>
          </a:bodyPr>
          <a:lstStyle/>
          <a:p>
            <a:pPr algn="ctr" defTabSz="917883"/>
            <a:r>
              <a:rPr lang="en-US" altLang="zh-CN" sz="19900" dirty="0">
                <a:solidFill>
                  <a:srgbClr val="003C72"/>
                </a:solidFill>
                <a:latin typeface="方正姚体" panose="02010601030101010101" pitchFamily="2" charset="-122"/>
                <a:ea typeface="方正姚体" panose="02010601030101010101" pitchFamily="2" charset="-122"/>
                <a:cs typeface="+mn-ea"/>
                <a:sym typeface="+mn-lt"/>
              </a:rPr>
              <a:t>in</a:t>
            </a:r>
            <a:endParaRPr lang="en-GB" altLang="zh-CN" sz="199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集合</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4" y="81756"/>
            <a:ext cx="3518520" cy="3518520"/>
          </a:xfrm>
          <a:prstGeom prst="rect">
            <a:avLst/>
          </a:prstGeom>
        </p:spPr>
      </p:pic>
    </p:spTree>
    <p:extLst>
      <p:ext uri="{BB962C8B-B14F-4D97-AF65-F5344CB8AC3E}">
        <p14:creationId xmlns:p14="http://schemas.microsoft.com/office/powerpoint/2010/main" val="3809863338"/>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2BB0C98-E320-4720-A16A-E48ED72F6E54}"/>
              </a:ext>
            </a:extLst>
          </p:cNvPr>
          <p:cNvPicPr>
            <a:picLocks noChangeAspect="1"/>
          </p:cNvPicPr>
          <p:nvPr/>
        </p:nvPicPr>
        <p:blipFill>
          <a:blip r:embed="rId2"/>
          <a:stretch>
            <a:fillRect/>
          </a:stretch>
        </p:blipFill>
        <p:spPr>
          <a:xfrm>
            <a:off x="0" y="-12268"/>
            <a:ext cx="6300762" cy="5064287"/>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7885" y="3140720"/>
            <a:ext cx="9134501" cy="1754326"/>
          </a:xfrm>
          <a:prstGeom prst="rect">
            <a:avLst/>
          </a:prstGeom>
        </p:spPr>
        <p:txBody>
          <a:bodyPr wrap="square">
            <a:spAutoFit/>
          </a:bodyPr>
          <a:lstStyle/>
          <a:p>
            <a:r>
              <a:rPr lang="en-US" altLang="zh-CN" sz="3600" dirty="0">
                <a:solidFill>
                  <a:srgbClr val="910101"/>
                </a:solidFill>
              </a:rPr>
              <a:t>SELECT </a:t>
            </a:r>
            <a:r>
              <a:rPr lang="zh-CN" altLang="en-US" sz="3600" dirty="0">
                <a:solidFill>
                  <a:srgbClr val="910101"/>
                </a:solidFill>
              </a:rPr>
              <a:t>姓名</a:t>
            </a:r>
          </a:p>
          <a:p>
            <a:r>
              <a:rPr lang="en-US" altLang="zh-CN" sz="3600" dirty="0">
                <a:solidFill>
                  <a:srgbClr val="910101"/>
                </a:solidFill>
              </a:rPr>
              <a:t>FROM </a:t>
            </a:r>
            <a:r>
              <a:rPr lang="zh-CN" altLang="en-US" sz="3600" dirty="0">
                <a:solidFill>
                  <a:srgbClr val="910101"/>
                </a:solidFill>
              </a:rPr>
              <a:t>人员联系表</a:t>
            </a:r>
            <a:r>
              <a:rPr lang="en-US" altLang="zh-CN" sz="3600" dirty="0">
                <a:solidFill>
                  <a:srgbClr val="910101"/>
                </a:solidFill>
              </a:rPr>
              <a:t>1NF</a:t>
            </a:r>
          </a:p>
          <a:p>
            <a:r>
              <a:rPr lang="en-US" altLang="zh-CN" sz="3600" dirty="0">
                <a:solidFill>
                  <a:srgbClr val="910101"/>
                </a:solidFill>
              </a:rPr>
              <a:t>WHERE  </a:t>
            </a:r>
            <a:r>
              <a:rPr lang="zh-CN" altLang="en-US" sz="3600" dirty="0">
                <a:solidFill>
                  <a:srgbClr val="910101"/>
                </a:solidFill>
              </a:rPr>
              <a:t>出生年月  </a:t>
            </a:r>
            <a:r>
              <a:rPr lang="en-US" altLang="zh-CN" sz="3600" dirty="0">
                <a:solidFill>
                  <a:srgbClr val="910101"/>
                </a:solidFill>
              </a:rPr>
              <a:t>In (1980,1992,2004) </a:t>
            </a:r>
          </a:p>
        </p:txBody>
      </p:sp>
      <p:sp>
        <p:nvSpPr>
          <p:cNvPr id="8" name="矩形 7">
            <a:extLst>
              <a:ext uri="{FF2B5EF4-FFF2-40B4-BE49-F238E27FC236}">
                <a16:creationId xmlns:a16="http://schemas.microsoft.com/office/drawing/2014/main" id="{24FB4212-2AEF-4143-9E9C-902BD7E334BF}"/>
              </a:ext>
            </a:extLst>
          </p:cNvPr>
          <p:cNvSpPr/>
          <p:nvPr/>
        </p:nvSpPr>
        <p:spPr>
          <a:xfrm>
            <a:off x="4716586" y="520365"/>
            <a:ext cx="2313454" cy="2646878"/>
          </a:xfrm>
          <a:prstGeom prst="rect">
            <a:avLst/>
          </a:prstGeom>
        </p:spPr>
        <p:txBody>
          <a:bodyPr wrap="none">
            <a:spAutoFit/>
          </a:bodyPr>
          <a:lstStyle/>
          <a:p>
            <a:r>
              <a:rPr lang="en-US" altLang="zh-CN" sz="16600" dirty="0">
                <a:solidFill>
                  <a:srgbClr val="910101"/>
                </a:solidFill>
              </a:rPr>
              <a:t>IN</a:t>
            </a:r>
            <a:endParaRPr lang="zh-CN" altLang="en-US" sz="16600" dirty="0">
              <a:solidFill>
                <a:srgbClr val="910101"/>
              </a:solidFill>
            </a:endParaRPr>
          </a:p>
        </p:txBody>
      </p:sp>
    </p:spTree>
    <p:extLst>
      <p:ext uri="{BB962C8B-B14F-4D97-AF65-F5344CB8AC3E}">
        <p14:creationId xmlns:p14="http://schemas.microsoft.com/office/powerpoint/2010/main" val="30242014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1851467" y="-347831"/>
            <a:ext cx="7365351" cy="2626556"/>
          </a:xfrm>
          <a:prstGeom prst="rect">
            <a:avLst/>
          </a:prstGeom>
        </p:spPr>
        <p:txBody>
          <a:bodyPr wrap="square" lIns="71314" tIns="35657" rIns="71314" bIns="35657">
            <a:spAutoFit/>
          </a:bodyPr>
          <a:lstStyle/>
          <a:p>
            <a:pPr algn="ctr" defTabSz="917883"/>
            <a:r>
              <a:rPr lang="en-US" altLang="zh-CN" sz="16600" dirty="0">
                <a:solidFill>
                  <a:srgbClr val="003C72"/>
                </a:solidFill>
                <a:latin typeface="方正姚体" panose="02010601030101010101" pitchFamily="2" charset="-122"/>
                <a:ea typeface="方正姚体" panose="02010601030101010101" pitchFamily="2" charset="-122"/>
                <a:cs typeface="+mn-ea"/>
                <a:sym typeface="+mn-lt"/>
              </a:rPr>
              <a:t>Order by</a:t>
            </a:r>
            <a:endParaRPr lang="en-GB" altLang="zh-CN" sz="166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排序</a:t>
            </a:r>
            <a:endParaRPr lang="en-US" altLang="zh-CN" sz="8000" dirty="0">
              <a:sym typeface="+mn-lt"/>
            </a:endParaRPr>
          </a:p>
        </p:txBody>
      </p:sp>
      <p:sp>
        <p:nvSpPr>
          <p:cNvPr id="4" name="Rectangle 47"/>
          <p:cNvSpPr/>
          <p:nvPr/>
        </p:nvSpPr>
        <p:spPr>
          <a:xfrm>
            <a:off x="-1188070" y="17647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8068"/>
            <a:ext cx="3518520" cy="3518520"/>
          </a:xfrm>
          <a:prstGeom prst="rect">
            <a:avLst/>
          </a:prstGeom>
        </p:spPr>
      </p:pic>
    </p:spTree>
    <p:extLst>
      <p:ext uri="{BB962C8B-B14F-4D97-AF65-F5344CB8AC3E}">
        <p14:creationId xmlns:p14="http://schemas.microsoft.com/office/powerpoint/2010/main" val="425303682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DE2AA4-D2E4-4C2B-ABC0-90247E28B894}"/>
              </a:ext>
            </a:extLst>
          </p:cNvPr>
          <p:cNvPicPr>
            <a:picLocks noChangeAspect="1"/>
          </p:cNvPicPr>
          <p:nvPr/>
        </p:nvPicPr>
        <p:blipFill>
          <a:blip r:embed="rId2"/>
          <a:stretch>
            <a:fillRect/>
          </a:stretch>
        </p:blipFill>
        <p:spPr>
          <a:xfrm>
            <a:off x="0" y="-67479"/>
            <a:ext cx="6772275" cy="4962525"/>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149335" y="3186139"/>
            <a:ext cx="9134501" cy="1754326"/>
          </a:xfrm>
          <a:prstGeom prst="rect">
            <a:avLst/>
          </a:prstGeom>
        </p:spPr>
        <p:txBody>
          <a:bodyPr wrap="square">
            <a:spAutoFit/>
          </a:bodyPr>
          <a:lstStyle/>
          <a:p>
            <a:r>
              <a:rPr lang="en-US" altLang="zh-CN" sz="3600" dirty="0">
                <a:solidFill>
                  <a:srgbClr val="910101"/>
                </a:solidFill>
              </a:rPr>
              <a:t>SELECT </a:t>
            </a:r>
            <a:r>
              <a:rPr lang="zh-CN" altLang="en-US" sz="3600" dirty="0">
                <a:solidFill>
                  <a:srgbClr val="910101"/>
                </a:solidFill>
              </a:rPr>
              <a:t>姓名</a:t>
            </a:r>
            <a:r>
              <a:rPr lang="en-US" altLang="zh-CN" sz="3600" dirty="0">
                <a:solidFill>
                  <a:srgbClr val="910101"/>
                </a:solidFill>
              </a:rPr>
              <a:t>, </a:t>
            </a:r>
            <a:r>
              <a:rPr lang="zh-CN" altLang="en-US" sz="3600" dirty="0">
                <a:solidFill>
                  <a:srgbClr val="910101"/>
                </a:solidFill>
              </a:rPr>
              <a:t>年龄</a:t>
            </a:r>
          </a:p>
          <a:p>
            <a:r>
              <a:rPr lang="en-US" altLang="zh-CN" sz="3600" dirty="0">
                <a:solidFill>
                  <a:srgbClr val="910101"/>
                </a:solidFill>
              </a:rPr>
              <a:t>FROM </a:t>
            </a:r>
            <a:r>
              <a:rPr lang="zh-CN" altLang="en-US" sz="3600" dirty="0">
                <a:solidFill>
                  <a:srgbClr val="910101"/>
                </a:solidFill>
              </a:rPr>
              <a:t>人员联系表</a:t>
            </a:r>
            <a:r>
              <a:rPr lang="en-US" altLang="zh-CN" sz="3600" dirty="0">
                <a:solidFill>
                  <a:srgbClr val="910101"/>
                </a:solidFill>
              </a:rPr>
              <a:t>1NF</a:t>
            </a:r>
          </a:p>
          <a:p>
            <a:r>
              <a:rPr lang="en-US" altLang="zh-CN" sz="3600" dirty="0">
                <a:solidFill>
                  <a:srgbClr val="910101"/>
                </a:solidFill>
              </a:rPr>
              <a:t>ORDER BY </a:t>
            </a:r>
            <a:r>
              <a:rPr lang="zh-CN" altLang="en-US" sz="3600" dirty="0">
                <a:solidFill>
                  <a:srgbClr val="910101"/>
                </a:solidFill>
              </a:rPr>
              <a:t>出生年月</a:t>
            </a:r>
            <a:r>
              <a:rPr lang="en-US" altLang="zh-CN" sz="3600" dirty="0">
                <a:solidFill>
                  <a:srgbClr val="910101"/>
                </a:solidFill>
              </a:rPr>
              <a:t>;</a:t>
            </a:r>
          </a:p>
        </p:txBody>
      </p:sp>
      <p:sp>
        <p:nvSpPr>
          <p:cNvPr id="8" name="矩形 7">
            <a:extLst>
              <a:ext uri="{FF2B5EF4-FFF2-40B4-BE49-F238E27FC236}">
                <a16:creationId xmlns:a16="http://schemas.microsoft.com/office/drawing/2014/main" id="{24FB4212-2AEF-4143-9E9C-902BD7E334BF}"/>
              </a:ext>
            </a:extLst>
          </p:cNvPr>
          <p:cNvSpPr/>
          <p:nvPr/>
        </p:nvSpPr>
        <p:spPr>
          <a:xfrm>
            <a:off x="2628354" y="440500"/>
            <a:ext cx="6080511" cy="1446550"/>
          </a:xfrm>
          <a:prstGeom prst="rect">
            <a:avLst/>
          </a:prstGeom>
        </p:spPr>
        <p:txBody>
          <a:bodyPr wrap="none">
            <a:spAutoFit/>
          </a:bodyPr>
          <a:lstStyle/>
          <a:p>
            <a:r>
              <a:rPr lang="en-US" altLang="zh-CN" sz="8800" dirty="0">
                <a:solidFill>
                  <a:srgbClr val="910101"/>
                </a:solidFill>
              </a:rPr>
              <a:t>ORDER BY</a:t>
            </a:r>
            <a:endParaRPr lang="zh-CN" altLang="en-US" sz="8800" dirty="0">
              <a:solidFill>
                <a:srgbClr val="910101"/>
              </a:solidFill>
            </a:endParaRPr>
          </a:p>
        </p:txBody>
      </p:sp>
    </p:spTree>
    <p:extLst>
      <p:ext uri="{BB962C8B-B14F-4D97-AF65-F5344CB8AC3E}">
        <p14:creationId xmlns:p14="http://schemas.microsoft.com/office/powerpoint/2010/main" val="4509888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0DE2AA4-D2E4-4C2B-ABC0-90247E28B894}"/>
              </a:ext>
            </a:extLst>
          </p:cNvPr>
          <p:cNvPicPr>
            <a:picLocks noChangeAspect="1"/>
          </p:cNvPicPr>
          <p:nvPr/>
        </p:nvPicPr>
        <p:blipFill>
          <a:blip r:embed="rId2"/>
          <a:stretch>
            <a:fillRect/>
          </a:stretch>
        </p:blipFill>
        <p:spPr>
          <a:xfrm>
            <a:off x="0" y="-67479"/>
            <a:ext cx="6772275" cy="4962525"/>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149335" y="3186139"/>
            <a:ext cx="9134501" cy="1754326"/>
          </a:xfrm>
          <a:prstGeom prst="rect">
            <a:avLst/>
          </a:prstGeom>
        </p:spPr>
        <p:txBody>
          <a:bodyPr wrap="square">
            <a:spAutoFit/>
          </a:bodyPr>
          <a:lstStyle/>
          <a:p>
            <a:r>
              <a:rPr lang="en-US" altLang="zh-CN" sz="3600" dirty="0">
                <a:solidFill>
                  <a:srgbClr val="910101"/>
                </a:solidFill>
              </a:rPr>
              <a:t>SELECT </a:t>
            </a:r>
            <a:r>
              <a:rPr lang="zh-CN" altLang="en-US" sz="3600" dirty="0">
                <a:solidFill>
                  <a:srgbClr val="910101"/>
                </a:solidFill>
              </a:rPr>
              <a:t>姓名</a:t>
            </a:r>
            <a:r>
              <a:rPr lang="en-US" altLang="zh-CN" sz="3600" dirty="0">
                <a:solidFill>
                  <a:srgbClr val="910101"/>
                </a:solidFill>
              </a:rPr>
              <a:t>, </a:t>
            </a:r>
            <a:r>
              <a:rPr lang="zh-CN" altLang="en-US" sz="3600" dirty="0">
                <a:solidFill>
                  <a:srgbClr val="910101"/>
                </a:solidFill>
              </a:rPr>
              <a:t>年龄</a:t>
            </a:r>
          </a:p>
          <a:p>
            <a:r>
              <a:rPr lang="en-US" altLang="zh-CN" sz="3600" dirty="0">
                <a:solidFill>
                  <a:srgbClr val="910101"/>
                </a:solidFill>
              </a:rPr>
              <a:t>FROM </a:t>
            </a:r>
            <a:r>
              <a:rPr lang="zh-CN" altLang="en-US" sz="3600" dirty="0">
                <a:solidFill>
                  <a:srgbClr val="910101"/>
                </a:solidFill>
              </a:rPr>
              <a:t>人员联系表</a:t>
            </a:r>
            <a:r>
              <a:rPr lang="en-US" altLang="zh-CN" sz="3600" dirty="0">
                <a:solidFill>
                  <a:srgbClr val="910101"/>
                </a:solidFill>
              </a:rPr>
              <a:t>1NF</a:t>
            </a:r>
          </a:p>
          <a:p>
            <a:r>
              <a:rPr lang="en-US" altLang="zh-CN" sz="3600" dirty="0">
                <a:solidFill>
                  <a:srgbClr val="910101"/>
                </a:solidFill>
              </a:rPr>
              <a:t>ORDER BY </a:t>
            </a:r>
            <a:r>
              <a:rPr lang="zh-CN" altLang="en-US" sz="3600" dirty="0">
                <a:solidFill>
                  <a:srgbClr val="910101"/>
                </a:solidFill>
              </a:rPr>
              <a:t>出生年月 </a:t>
            </a:r>
            <a:r>
              <a:rPr lang="en-US" altLang="zh-CN" sz="3600" dirty="0">
                <a:solidFill>
                  <a:srgbClr val="910101"/>
                </a:solidFill>
              </a:rPr>
              <a:t>DESC;</a:t>
            </a:r>
          </a:p>
        </p:txBody>
      </p:sp>
      <p:sp>
        <p:nvSpPr>
          <p:cNvPr id="8" name="矩形 7">
            <a:extLst>
              <a:ext uri="{FF2B5EF4-FFF2-40B4-BE49-F238E27FC236}">
                <a16:creationId xmlns:a16="http://schemas.microsoft.com/office/drawing/2014/main" id="{24FB4212-2AEF-4143-9E9C-902BD7E334BF}"/>
              </a:ext>
            </a:extLst>
          </p:cNvPr>
          <p:cNvSpPr/>
          <p:nvPr/>
        </p:nvSpPr>
        <p:spPr>
          <a:xfrm>
            <a:off x="4284538" y="420641"/>
            <a:ext cx="3320140" cy="1446550"/>
          </a:xfrm>
          <a:prstGeom prst="rect">
            <a:avLst/>
          </a:prstGeom>
        </p:spPr>
        <p:txBody>
          <a:bodyPr wrap="none">
            <a:spAutoFit/>
          </a:bodyPr>
          <a:lstStyle/>
          <a:p>
            <a:r>
              <a:rPr lang="en-US" altLang="zh-CN" sz="8800" dirty="0">
                <a:solidFill>
                  <a:srgbClr val="910101"/>
                </a:solidFill>
              </a:rPr>
              <a:t>DESC</a:t>
            </a:r>
            <a:endParaRPr lang="zh-CN" altLang="en-US" sz="8800" dirty="0">
              <a:solidFill>
                <a:srgbClr val="910101"/>
              </a:solidFill>
            </a:endParaRPr>
          </a:p>
        </p:txBody>
      </p:sp>
    </p:spTree>
    <p:extLst>
      <p:ext uri="{BB962C8B-B14F-4D97-AF65-F5344CB8AC3E}">
        <p14:creationId xmlns:p14="http://schemas.microsoft.com/office/powerpoint/2010/main" val="18786365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91DFB7-E737-4E6A-AA2A-F684A9949C57}"/>
              </a:ext>
            </a:extLst>
          </p:cNvPr>
          <p:cNvSpPr>
            <a:spLocks noGrp="1"/>
          </p:cNvSpPr>
          <p:nvPr>
            <p:ph idx="1"/>
          </p:nvPr>
        </p:nvSpPr>
        <p:spPr>
          <a:xfrm>
            <a:off x="324098" y="304165"/>
            <a:ext cx="8101013" cy="2215991"/>
          </a:xfrm>
        </p:spPr>
        <p:txBody>
          <a:bodyPr>
            <a:normAutofit/>
          </a:bodyPr>
          <a:lstStyle/>
          <a:p>
            <a:pPr marL="0" indent="0">
              <a:buNone/>
            </a:pPr>
            <a:r>
              <a:rPr lang="en-US" altLang="zh-CN" sz="13800" dirty="0"/>
              <a:t>descend</a:t>
            </a:r>
            <a:endParaRPr lang="zh-CN" altLang="en-US" sz="13800" dirty="0"/>
          </a:p>
        </p:txBody>
      </p:sp>
      <p:sp>
        <p:nvSpPr>
          <p:cNvPr id="6" name="矩形 5">
            <a:extLst>
              <a:ext uri="{FF2B5EF4-FFF2-40B4-BE49-F238E27FC236}">
                <a16:creationId xmlns:a16="http://schemas.microsoft.com/office/drawing/2014/main" id="{25EDE9D8-B0D7-468F-990B-092B495429E0}"/>
              </a:ext>
            </a:extLst>
          </p:cNvPr>
          <p:cNvSpPr/>
          <p:nvPr/>
        </p:nvSpPr>
        <p:spPr>
          <a:xfrm>
            <a:off x="2586703" y="2305959"/>
            <a:ext cx="6383479" cy="2215991"/>
          </a:xfrm>
          <a:prstGeom prst="rect">
            <a:avLst/>
          </a:prstGeom>
        </p:spPr>
        <p:txBody>
          <a:bodyPr wrap="none">
            <a:spAutoFit/>
          </a:bodyPr>
          <a:lstStyle/>
          <a:p>
            <a:r>
              <a:rPr lang="en-US" altLang="zh-CN" sz="13800" dirty="0">
                <a:solidFill>
                  <a:srgbClr val="910101"/>
                </a:solidFill>
              </a:rPr>
              <a:t>ascend </a:t>
            </a:r>
            <a:endParaRPr lang="zh-CN" altLang="en-US" sz="8000" dirty="0"/>
          </a:p>
        </p:txBody>
      </p:sp>
    </p:spTree>
    <p:extLst>
      <p:ext uri="{BB962C8B-B14F-4D97-AF65-F5344CB8AC3E}">
        <p14:creationId xmlns:p14="http://schemas.microsoft.com/office/powerpoint/2010/main" val="33686267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FEA71-E5F7-4B90-BEF4-E1FDDEF86DB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85CF1D-228B-401D-B8D8-8CF561A66639}"/>
              </a:ext>
            </a:extLst>
          </p:cNvPr>
          <p:cNvSpPr>
            <a:spLocks noGrp="1"/>
          </p:cNvSpPr>
          <p:nvPr>
            <p:ph idx="1"/>
          </p:nvPr>
        </p:nvSpPr>
        <p:spPr>
          <a:xfrm>
            <a:off x="142822" y="353522"/>
            <a:ext cx="8101013" cy="3326374"/>
          </a:xfrm>
        </p:spPr>
        <p:txBody>
          <a:bodyPr>
            <a:normAutofit/>
          </a:bodyPr>
          <a:lstStyle/>
          <a:p>
            <a:pPr marL="0" indent="0">
              <a:buNone/>
            </a:pPr>
            <a:r>
              <a:rPr lang="zh-CN" altLang="en-US" sz="5400" dirty="0"/>
              <a:t>多个排序关键字</a:t>
            </a:r>
          </a:p>
        </p:txBody>
      </p:sp>
      <p:sp>
        <p:nvSpPr>
          <p:cNvPr id="4" name="矩形 3">
            <a:extLst>
              <a:ext uri="{FF2B5EF4-FFF2-40B4-BE49-F238E27FC236}">
                <a16:creationId xmlns:a16="http://schemas.microsoft.com/office/drawing/2014/main" id="{85BBB357-6040-46D9-9AEA-847A6BBD112F}"/>
              </a:ext>
            </a:extLst>
          </p:cNvPr>
          <p:cNvSpPr/>
          <p:nvPr/>
        </p:nvSpPr>
        <p:spPr>
          <a:xfrm>
            <a:off x="757290" y="1977266"/>
            <a:ext cx="10791762" cy="1569660"/>
          </a:xfrm>
          <a:prstGeom prst="rect">
            <a:avLst/>
          </a:prstGeom>
          <a:solidFill>
            <a:srgbClr val="003C72"/>
          </a:solidFill>
        </p:spPr>
        <p:txBody>
          <a:bodyPr wrap="square">
            <a:spAutoFit/>
          </a:bodyPr>
          <a:lstStyle/>
          <a:p>
            <a:r>
              <a:rPr lang="zh-CN" altLang="en-US" sz="3200" dirty="0">
                <a:solidFill>
                  <a:schemeClr val="bg1"/>
                </a:solidFill>
              </a:rPr>
              <a:t>SELECT 性别='男' AS 男, 姓名</a:t>
            </a:r>
            <a:r>
              <a:rPr lang="en-US" altLang="zh-CN" sz="3200" dirty="0">
                <a:solidFill>
                  <a:schemeClr val="bg1"/>
                </a:solidFill>
              </a:rPr>
              <a:t>,</a:t>
            </a:r>
            <a:r>
              <a:rPr lang="zh-CN" altLang="en-US" sz="3200" dirty="0">
                <a:solidFill>
                  <a:schemeClr val="bg1"/>
                </a:solidFill>
              </a:rPr>
              <a:t>年龄</a:t>
            </a:r>
          </a:p>
          <a:p>
            <a:r>
              <a:rPr lang="zh-CN" altLang="en-US" sz="3200" dirty="0">
                <a:solidFill>
                  <a:schemeClr val="bg1"/>
                </a:solidFill>
              </a:rPr>
              <a:t>FROM 人员联系表1NF</a:t>
            </a:r>
          </a:p>
          <a:p>
            <a:r>
              <a:rPr lang="zh-CN" altLang="en-US" sz="3200" dirty="0">
                <a:solidFill>
                  <a:schemeClr val="bg1"/>
                </a:solidFill>
              </a:rPr>
              <a:t>ORDER BY  性别='男' ,出生年月 DESC;</a:t>
            </a:r>
          </a:p>
        </p:txBody>
      </p:sp>
    </p:spTree>
    <p:extLst>
      <p:ext uri="{BB962C8B-B14F-4D97-AF65-F5344CB8AC3E}">
        <p14:creationId xmlns:p14="http://schemas.microsoft.com/office/powerpoint/2010/main" val="82411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1394664" y="-394852"/>
            <a:ext cx="8343809" cy="2626556"/>
          </a:xfrm>
          <a:prstGeom prst="rect">
            <a:avLst/>
          </a:prstGeom>
        </p:spPr>
        <p:txBody>
          <a:bodyPr wrap="square" lIns="71314" tIns="35657" rIns="71314" bIns="35657">
            <a:spAutoFit/>
          </a:bodyPr>
          <a:lstStyle/>
          <a:p>
            <a:pPr algn="ctr" defTabSz="917883"/>
            <a:r>
              <a:rPr lang="en-US" altLang="zh-CN" sz="16600" dirty="0">
                <a:solidFill>
                  <a:srgbClr val="003C72"/>
                </a:solidFill>
                <a:latin typeface="方正姚体" panose="02010601030101010101" pitchFamily="2" charset="-122"/>
                <a:ea typeface="方正姚体" panose="02010601030101010101" pitchFamily="2" charset="-122"/>
                <a:cs typeface="+mn-ea"/>
                <a:sym typeface="+mn-lt"/>
              </a:rPr>
              <a:t>compute</a:t>
            </a:r>
            <a:endParaRPr lang="en-GB" altLang="zh-CN" sz="166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计算</a:t>
            </a:r>
            <a:endParaRPr lang="en-US" altLang="zh-CN" sz="8000" dirty="0">
              <a:sym typeface="+mn-lt"/>
            </a:endParaRPr>
          </a:p>
        </p:txBody>
      </p:sp>
      <p:sp>
        <p:nvSpPr>
          <p:cNvPr id="4" name="Rectangle 47"/>
          <p:cNvSpPr/>
          <p:nvPr/>
        </p:nvSpPr>
        <p:spPr>
          <a:xfrm>
            <a:off x="-1188070" y="17647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8068"/>
            <a:ext cx="3518520" cy="3518520"/>
          </a:xfrm>
          <a:prstGeom prst="rect">
            <a:avLst/>
          </a:prstGeom>
        </p:spPr>
      </p:pic>
    </p:spTree>
    <p:extLst>
      <p:ext uri="{BB962C8B-B14F-4D97-AF65-F5344CB8AC3E}">
        <p14:creationId xmlns:p14="http://schemas.microsoft.com/office/powerpoint/2010/main" val="722023326"/>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489FAB3-FFEE-4785-9D4D-FC8FA664E89D}"/>
              </a:ext>
            </a:extLst>
          </p:cNvPr>
          <p:cNvSpPr txBox="1">
            <a:spLocks/>
          </p:cNvSpPr>
          <p:nvPr/>
        </p:nvSpPr>
        <p:spPr>
          <a:xfrm rot="21375240">
            <a:off x="-315910" y="594000"/>
            <a:ext cx="9201021" cy="3852311"/>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zh-CN" altLang="en-US" sz="5400" dirty="0"/>
              <a:t>筛选出性别是</a:t>
            </a:r>
            <a:r>
              <a:rPr lang="zh-CN" altLang="en-US" sz="12800" dirty="0"/>
              <a:t>男</a:t>
            </a:r>
          </a:p>
        </p:txBody>
      </p:sp>
      <p:sp>
        <p:nvSpPr>
          <p:cNvPr id="13" name="内容占位符 2">
            <a:extLst>
              <a:ext uri="{FF2B5EF4-FFF2-40B4-BE49-F238E27FC236}">
                <a16:creationId xmlns:a16="http://schemas.microsoft.com/office/drawing/2014/main" id="{1DB728F9-7405-4CA6-9A19-276A40F3E3D7}"/>
              </a:ext>
            </a:extLst>
          </p:cNvPr>
          <p:cNvSpPr txBox="1">
            <a:spLocks/>
          </p:cNvSpPr>
          <p:nvPr/>
        </p:nvSpPr>
        <p:spPr>
          <a:xfrm rot="189276">
            <a:off x="-99949" y="2050324"/>
            <a:ext cx="9201021" cy="3852311"/>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6600" dirty="0"/>
              <a:t>而且</a:t>
            </a:r>
            <a:r>
              <a:rPr lang="zh-CN" altLang="en-US" sz="5400" dirty="0"/>
              <a:t>工资大于</a:t>
            </a:r>
            <a:r>
              <a:rPr lang="en-US" altLang="zh-CN" sz="12800" dirty="0"/>
              <a:t>1000</a:t>
            </a:r>
            <a:endParaRPr lang="zh-CN" altLang="en-US" sz="5400" dirty="0"/>
          </a:p>
        </p:txBody>
      </p:sp>
    </p:spTree>
    <p:extLst>
      <p:ext uri="{BB962C8B-B14F-4D97-AF65-F5344CB8AC3E}">
        <p14:creationId xmlns:p14="http://schemas.microsoft.com/office/powerpoint/2010/main" val="38009208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449E34-F3AB-49B8-88D5-C38F8C0306A0}"/>
              </a:ext>
            </a:extLst>
          </p:cNvPr>
          <p:cNvPicPr>
            <a:picLocks noChangeAspect="1"/>
          </p:cNvPicPr>
          <p:nvPr/>
        </p:nvPicPr>
        <p:blipFill>
          <a:blip r:embed="rId2"/>
          <a:stretch>
            <a:fillRect/>
          </a:stretch>
        </p:blipFill>
        <p:spPr>
          <a:xfrm>
            <a:off x="0" y="-1"/>
            <a:ext cx="7153462" cy="5040313"/>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17445" y="3783322"/>
            <a:ext cx="9134501" cy="830997"/>
          </a:xfrm>
          <a:prstGeom prst="rect">
            <a:avLst/>
          </a:prstGeom>
        </p:spPr>
        <p:txBody>
          <a:bodyPr wrap="square">
            <a:spAutoFit/>
          </a:bodyPr>
          <a:lstStyle/>
          <a:p>
            <a:r>
              <a:rPr lang="en-US" altLang="zh-CN" sz="2400" dirty="0">
                <a:solidFill>
                  <a:srgbClr val="910101"/>
                </a:solidFill>
              </a:rPr>
              <a:t>SELECT </a:t>
            </a:r>
            <a:r>
              <a:rPr lang="zh-CN" altLang="en-US" sz="2400" dirty="0">
                <a:solidFill>
                  <a:srgbClr val="910101"/>
                </a:solidFill>
              </a:rPr>
              <a:t>设备新表</a:t>
            </a:r>
            <a:r>
              <a:rPr lang="en-US" altLang="zh-CN" sz="2400" dirty="0">
                <a:solidFill>
                  <a:srgbClr val="910101"/>
                </a:solidFill>
              </a:rPr>
              <a:t>.</a:t>
            </a:r>
            <a:r>
              <a:rPr lang="zh-CN" altLang="en-US" sz="2400" dirty="0">
                <a:solidFill>
                  <a:srgbClr val="910101"/>
                </a:solidFill>
              </a:rPr>
              <a:t>设备</a:t>
            </a:r>
            <a:r>
              <a:rPr lang="en-US" altLang="zh-CN" sz="2400" dirty="0">
                <a:solidFill>
                  <a:srgbClr val="910101"/>
                </a:solidFill>
              </a:rPr>
              <a:t>, [1</a:t>
            </a:r>
            <a:r>
              <a:rPr lang="zh-CN" altLang="en-US" sz="2400" dirty="0">
                <a:solidFill>
                  <a:srgbClr val="910101"/>
                </a:solidFill>
              </a:rPr>
              <a:t>天</a:t>
            </a:r>
            <a:r>
              <a:rPr lang="en-US" altLang="zh-CN" sz="2400" dirty="0">
                <a:solidFill>
                  <a:srgbClr val="910101"/>
                </a:solidFill>
              </a:rPr>
              <a:t>]+[2</a:t>
            </a:r>
            <a:r>
              <a:rPr lang="zh-CN" altLang="en-US" sz="2400" dirty="0">
                <a:solidFill>
                  <a:srgbClr val="910101"/>
                </a:solidFill>
              </a:rPr>
              <a:t>天</a:t>
            </a:r>
            <a:r>
              <a:rPr lang="en-US" altLang="zh-CN" sz="2400" dirty="0">
                <a:solidFill>
                  <a:srgbClr val="910101"/>
                </a:solidFill>
              </a:rPr>
              <a:t>]+[3</a:t>
            </a:r>
            <a:r>
              <a:rPr lang="zh-CN" altLang="en-US" sz="2400" dirty="0">
                <a:solidFill>
                  <a:srgbClr val="910101"/>
                </a:solidFill>
              </a:rPr>
              <a:t>天</a:t>
            </a:r>
            <a:r>
              <a:rPr lang="en-US" altLang="zh-CN" sz="2400" dirty="0">
                <a:solidFill>
                  <a:srgbClr val="910101"/>
                </a:solidFill>
              </a:rPr>
              <a:t>]+[4</a:t>
            </a:r>
            <a:r>
              <a:rPr lang="zh-CN" altLang="en-US" sz="2400" dirty="0">
                <a:solidFill>
                  <a:srgbClr val="910101"/>
                </a:solidFill>
              </a:rPr>
              <a:t>天以上</a:t>
            </a:r>
            <a:r>
              <a:rPr lang="en-US" altLang="zh-CN" sz="2400" dirty="0">
                <a:solidFill>
                  <a:srgbClr val="910101"/>
                </a:solidFill>
              </a:rPr>
              <a:t>] AS </a:t>
            </a:r>
            <a:r>
              <a:rPr lang="zh-CN" altLang="en-US" sz="2400" dirty="0">
                <a:solidFill>
                  <a:srgbClr val="910101"/>
                </a:solidFill>
              </a:rPr>
              <a:t>加权价格</a:t>
            </a:r>
          </a:p>
          <a:p>
            <a:r>
              <a:rPr lang="en-US" altLang="zh-CN" sz="2400" dirty="0">
                <a:solidFill>
                  <a:srgbClr val="910101"/>
                </a:solidFill>
              </a:rPr>
              <a:t>FROM </a:t>
            </a:r>
            <a:r>
              <a:rPr lang="zh-CN" altLang="en-US" sz="2400" dirty="0">
                <a:solidFill>
                  <a:srgbClr val="910101"/>
                </a:solidFill>
              </a:rPr>
              <a:t>设备新表</a:t>
            </a:r>
            <a:r>
              <a:rPr lang="en-US" altLang="zh-CN" sz="2400" dirty="0">
                <a:solidFill>
                  <a:srgbClr val="910101"/>
                </a:solidFill>
              </a:rPr>
              <a:t>;</a:t>
            </a:r>
          </a:p>
        </p:txBody>
      </p:sp>
      <p:sp>
        <p:nvSpPr>
          <p:cNvPr id="8" name="矩形 7">
            <a:extLst>
              <a:ext uri="{FF2B5EF4-FFF2-40B4-BE49-F238E27FC236}">
                <a16:creationId xmlns:a16="http://schemas.microsoft.com/office/drawing/2014/main" id="{24FB4212-2AEF-4143-9E9C-902BD7E334BF}"/>
              </a:ext>
            </a:extLst>
          </p:cNvPr>
          <p:cNvSpPr/>
          <p:nvPr/>
        </p:nvSpPr>
        <p:spPr>
          <a:xfrm>
            <a:off x="5508674" y="445111"/>
            <a:ext cx="2441694" cy="1446550"/>
          </a:xfrm>
          <a:prstGeom prst="rect">
            <a:avLst/>
          </a:prstGeom>
        </p:spPr>
        <p:txBody>
          <a:bodyPr wrap="none">
            <a:spAutoFit/>
          </a:bodyPr>
          <a:lstStyle/>
          <a:p>
            <a:r>
              <a:rPr lang="zh-CN" altLang="en-US" sz="8800" dirty="0">
                <a:solidFill>
                  <a:srgbClr val="910101"/>
                </a:solidFill>
              </a:rPr>
              <a:t>运算</a:t>
            </a:r>
          </a:p>
        </p:txBody>
      </p:sp>
    </p:spTree>
    <p:extLst>
      <p:ext uri="{BB962C8B-B14F-4D97-AF65-F5344CB8AC3E}">
        <p14:creationId xmlns:p14="http://schemas.microsoft.com/office/powerpoint/2010/main" val="12537044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E6C9D1F-CC02-456B-A925-0F86484360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9001124" cy="5043672"/>
          </a:xfrm>
        </p:spPr>
      </p:pic>
      <p:sp>
        <p:nvSpPr>
          <p:cNvPr id="4" name="标题 3">
            <a:extLst>
              <a:ext uri="{FF2B5EF4-FFF2-40B4-BE49-F238E27FC236}">
                <a16:creationId xmlns:a16="http://schemas.microsoft.com/office/drawing/2014/main" id="{32038109-0D79-43B3-918B-7BB3F688CF7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529021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539680" y="-452519"/>
            <a:ext cx="9689394" cy="2195669"/>
          </a:xfrm>
          <a:prstGeom prst="rect">
            <a:avLst/>
          </a:prstGeom>
        </p:spPr>
        <p:txBody>
          <a:bodyPr wrap="square" lIns="71314" tIns="35657" rIns="71314" bIns="35657">
            <a:spAutoFit/>
          </a:bodyPr>
          <a:lstStyle/>
          <a:p>
            <a:pPr algn="ctr" defTabSz="917883"/>
            <a:r>
              <a:rPr lang="en-US" altLang="zh-CN" sz="13800" dirty="0">
                <a:solidFill>
                  <a:srgbClr val="003C72"/>
                </a:solidFill>
                <a:latin typeface="方正姚体" panose="02010601030101010101" pitchFamily="2" charset="-122"/>
                <a:ea typeface="方正姚体" panose="02010601030101010101" pitchFamily="2" charset="-122"/>
                <a:cs typeface="+mn-ea"/>
                <a:sym typeface="+mn-lt"/>
              </a:rPr>
              <a:t>expression</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219646">
            <a:off x="2508988" y="2442388"/>
            <a:ext cx="8033555" cy="2195669"/>
          </a:xfrm>
          <a:prstGeom prst="rect">
            <a:avLst/>
          </a:prstGeom>
        </p:spPr>
        <p:txBody>
          <a:bodyPr wrap="square" lIns="71314" tIns="35657" rIns="71314" bIns="35657">
            <a:spAutoFit/>
          </a:bodyPr>
          <a:lstStyle/>
          <a:p>
            <a:pPr algn="ctr" defTabSz="917883"/>
            <a:r>
              <a:rPr lang="zh-CN" altLang="en-US" sz="13800" dirty="0">
                <a:solidFill>
                  <a:srgbClr val="003C72"/>
                </a:solidFill>
                <a:latin typeface="Agency FB" panose="020B0503020202020204" pitchFamily="34" charset="0"/>
                <a:cs typeface="+mn-ea"/>
                <a:sym typeface="+mn-lt"/>
              </a:rPr>
              <a:t>表达式</a:t>
            </a:r>
            <a:endParaRPr lang="en-US" altLang="zh-CN" sz="6600" dirty="0">
              <a:sym typeface="+mn-lt"/>
            </a:endParaRPr>
          </a:p>
        </p:txBody>
      </p:sp>
      <p:sp>
        <p:nvSpPr>
          <p:cNvPr id="4" name="Rectangle 47"/>
          <p:cNvSpPr/>
          <p:nvPr/>
        </p:nvSpPr>
        <p:spPr>
          <a:xfrm>
            <a:off x="-1908150" y="21590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8068"/>
            <a:ext cx="3518520" cy="3518520"/>
          </a:xfrm>
          <a:prstGeom prst="rect">
            <a:avLst/>
          </a:prstGeom>
        </p:spPr>
      </p:pic>
    </p:spTree>
    <p:extLst>
      <p:ext uri="{BB962C8B-B14F-4D97-AF65-F5344CB8AC3E}">
        <p14:creationId xmlns:p14="http://schemas.microsoft.com/office/powerpoint/2010/main" val="2920976563"/>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CFE4DD-5946-4C99-9D65-510F3E18A524}"/>
              </a:ext>
            </a:extLst>
          </p:cNvPr>
          <p:cNvPicPr>
            <a:picLocks noChangeAspect="1"/>
          </p:cNvPicPr>
          <p:nvPr/>
        </p:nvPicPr>
        <p:blipFill>
          <a:blip r:embed="rId2"/>
          <a:stretch>
            <a:fillRect/>
          </a:stretch>
        </p:blipFill>
        <p:spPr>
          <a:xfrm>
            <a:off x="0" y="2077"/>
            <a:ext cx="6540113" cy="5040313"/>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17445" y="3783322"/>
            <a:ext cx="9134501" cy="830997"/>
          </a:xfrm>
          <a:prstGeom prst="rect">
            <a:avLst/>
          </a:prstGeom>
        </p:spPr>
        <p:txBody>
          <a:bodyPr wrap="square">
            <a:spAutoFit/>
          </a:bodyPr>
          <a:lstStyle/>
          <a:p>
            <a:r>
              <a:rPr lang="en-US" altLang="zh-CN" sz="2400" dirty="0">
                <a:solidFill>
                  <a:srgbClr val="910101"/>
                </a:solidFill>
              </a:rPr>
              <a:t>SELECT </a:t>
            </a:r>
            <a:r>
              <a:rPr lang="zh-CN" altLang="en-US" sz="2400" dirty="0">
                <a:solidFill>
                  <a:srgbClr val="910101"/>
                </a:solidFill>
              </a:rPr>
              <a:t>姓名</a:t>
            </a:r>
            <a:r>
              <a:rPr lang="en-US" altLang="zh-CN" sz="2400" dirty="0">
                <a:solidFill>
                  <a:srgbClr val="910101"/>
                </a:solidFill>
              </a:rPr>
              <a:t>,</a:t>
            </a:r>
            <a:r>
              <a:rPr lang="en-US" altLang="zh-CN" sz="2400" dirty="0" err="1">
                <a:solidFill>
                  <a:srgbClr val="910101"/>
                </a:solidFill>
              </a:rPr>
              <a:t>len</a:t>
            </a:r>
            <a:r>
              <a:rPr lang="en-US" altLang="zh-CN" sz="2400" dirty="0">
                <a:solidFill>
                  <a:srgbClr val="910101"/>
                </a:solidFill>
              </a:rPr>
              <a:t>(</a:t>
            </a:r>
            <a:r>
              <a:rPr lang="zh-CN" altLang="en-US" sz="2400" dirty="0">
                <a:solidFill>
                  <a:srgbClr val="910101"/>
                </a:solidFill>
              </a:rPr>
              <a:t>姓名</a:t>
            </a:r>
            <a:r>
              <a:rPr lang="en-US" altLang="zh-CN" sz="2400" dirty="0">
                <a:solidFill>
                  <a:srgbClr val="910101"/>
                </a:solidFill>
              </a:rPr>
              <a:t>) AS </a:t>
            </a:r>
            <a:r>
              <a:rPr lang="zh-CN" altLang="en-US" sz="2400" dirty="0">
                <a:solidFill>
                  <a:srgbClr val="910101"/>
                </a:solidFill>
              </a:rPr>
              <a:t>姓名字数</a:t>
            </a:r>
          </a:p>
          <a:p>
            <a:r>
              <a:rPr lang="en-US" altLang="zh-CN" sz="2400" dirty="0">
                <a:solidFill>
                  <a:srgbClr val="910101"/>
                </a:solidFill>
              </a:rPr>
              <a:t>FROM </a:t>
            </a:r>
            <a:r>
              <a:rPr lang="zh-CN" altLang="en-US" sz="2400" dirty="0">
                <a:solidFill>
                  <a:srgbClr val="910101"/>
                </a:solidFill>
              </a:rPr>
              <a:t>人员联系表</a:t>
            </a:r>
            <a:r>
              <a:rPr lang="en-US" altLang="zh-CN" sz="2400" dirty="0">
                <a:solidFill>
                  <a:srgbClr val="910101"/>
                </a:solidFill>
              </a:rPr>
              <a:t>1NF</a:t>
            </a:r>
          </a:p>
        </p:txBody>
      </p:sp>
      <p:sp>
        <p:nvSpPr>
          <p:cNvPr id="8" name="矩形 7">
            <a:extLst>
              <a:ext uri="{FF2B5EF4-FFF2-40B4-BE49-F238E27FC236}">
                <a16:creationId xmlns:a16="http://schemas.microsoft.com/office/drawing/2014/main" id="{24FB4212-2AEF-4143-9E9C-902BD7E334BF}"/>
              </a:ext>
            </a:extLst>
          </p:cNvPr>
          <p:cNvSpPr/>
          <p:nvPr/>
        </p:nvSpPr>
        <p:spPr>
          <a:xfrm>
            <a:off x="5508674" y="445111"/>
            <a:ext cx="1691489" cy="1446550"/>
          </a:xfrm>
          <a:prstGeom prst="rect">
            <a:avLst/>
          </a:prstGeom>
        </p:spPr>
        <p:txBody>
          <a:bodyPr wrap="none">
            <a:spAutoFit/>
          </a:bodyPr>
          <a:lstStyle/>
          <a:p>
            <a:r>
              <a:rPr lang="en-US" altLang="zh-CN" sz="8800" dirty="0" err="1">
                <a:solidFill>
                  <a:srgbClr val="910101"/>
                </a:solidFill>
              </a:rPr>
              <a:t>len</a:t>
            </a:r>
            <a:endParaRPr lang="zh-CN" altLang="en-US" sz="8800" dirty="0">
              <a:solidFill>
                <a:srgbClr val="910101"/>
              </a:solidFill>
            </a:endParaRPr>
          </a:p>
        </p:txBody>
      </p:sp>
    </p:spTree>
    <p:extLst>
      <p:ext uri="{BB962C8B-B14F-4D97-AF65-F5344CB8AC3E}">
        <p14:creationId xmlns:p14="http://schemas.microsoft.com/office/powerpoint/2010/main" val="8689097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FEA71-E5F7-4B90-BEF4-E1FDDEF86DB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85CF1D-228B-401D-B8D8-8CF561A66639}"/>
              </a:ext>
            </a:extLst>
          </p:cNvPr>
          <p:cNvSpPr>
            <a:spLocks noGrp="1"/>
          </p:cNvSpPr>
          <p:nvPr>
            <p:ph idx="1"/>
          </p:nvPr>
        </p:nvSpPr>
        <p:spPr>
          <a:xfrm>
            <a:off x="142822" y="353522"/>
            <a:ext cx="8101013" cy="3326374"/>
          </a:xfrm>
        </p:spPr>
        <p:txBody>
          <a:bodyPr>
            <a:normAutofit/>
          </a:bodyPr>
          <a:lstStyle/>
          <a:p>
            <a:pPr marL="0" indent="0">
              <a:buNone/>
            </a:pPr>
            <a:r>
              <a:rPr lang="zh-CN" altLang="en-US" sz="5400" dirty="0"/>
              <a:t>表达式配合选择</a:t>
            </a:r>
          </a:p>
        </p:txBody>
      </p:sp>
      <p:sp>
        <p:nvSpPr>
          <p:cNvPr id="4" name="矩形 3">
            <a:extLst>
              <a:ext uri="{FF2B5EF4-FFF2-40B4-BE49-F238E27FC236}">
                <a16:creationId xmlns:a16="http://schemas.microsoft.com/office/drawing/2014/main" id="{85BBB357-6040-46D9-9AEA-847A6BBD112F}"/>
              </a:ext>
            </a:extLst>
          </p:cNvPr>
          <p:cNvSpPr/>
          <p:nvPr/>
        </p:nvSpPr>
        <p:spPr>
          <a:xfrm>
            <a:off x="757290" y="1977266"/>
            <a:ext cx="10791762" cy="1569660"/>
          </a:xfrm>
          <a:prstGeom prst="rect">
            <a:avLst/>
          </a:prstGeom>
          <a:solidFill>
            <a:srgbClr val="003C72"/>
          </a:solidFill>
        </p:spPr>
        <p:txBody>
          <a:bodyPr wrap="square">
            <a:spAutoFit/>
          </a:bodyPr>
          <a:lstStyle/>
          <a:p>
            <a:r>
              <a:rPr lang="en-US" altLang="zh-CN" sz="3200" dirty="0">
                <a:solidFill>
                  <a:schemeClr val="bg1"/>
                </a:solidFill>
              </a:rPr>
              <a:t>SELECT </a:t>
            </a:r>
            <a:r>
              <a:rPr lang="zh-CN" altLang="en-US" sz="3200" dirty="0">
                <a:solidFill>
                  <a:schemeClr val="bg1"/>
                </a:solidFill>
              </a:rPr>
              <a:t>姓名</a:t>
            </a:r>
            <a:r>
              <a:rPr lang="en-US" altLang="zh-CN" sz="3200" dirty="0">
                <a:solidFill>
                  <a:schemeClr val="bg1"/>
                </a:solidFill>
              </a:rPr>
              <a:t>,</a:t>
            </a:r>
            <a:r>
              <a:rPr lang="en-US" altLang="zh-CN" sz="3200" dirty="0" err="1">
                <a:solidFill>
                  <a:schemeClr val="bg1"/>
                </a:solidFill>
              </a:rPr>
              <a:t>len</a:t>
            </a:r>
            <a:r>
              <a:rPr lang="en-US" altLang="zh-CN" sz="3200" dirty="0">
                <a:solidFill>
                  <a:schemeClr val="bg1"/>
                </a:solidFill>
              </a:rPr>
              <a:t>(</a:t>
            </a:r>
            <a:r>
              <a:rPr lang="zh-CN" altLang="en-US" sz="3200" dirty="0">
                <a:solidFill>
                  <a:schemeClr val="bg1"/>
                </a:solidFill>
              </a:rPr>
              <a:t>姓名</a:t>
            </a:r>
            <a:r>
              <a:rPr lang="en-US" altLang="zh-CN" sz="3200" dirty="0">
                <a:solidFill>
                  <a:schemeClr val="bg1"/>
                </a:solidFill>
              </a:rPr>
              <a:t>) AS </a:t>
            </a:r>
            <a:r>
              <a:rPr lang="zh-CN" altLang="en-US" sz="3200" dirty="0">
                <a:solidFill>
                  <a:schemeClr val="bg1"/>
                </a:solidFill>
              </a:rPr>
              <a:t>姓名字数</a:t>
            </a:r>
          </a:p>
          <a:p>
            <a:r>
              <a:rPr lang="en-US" altLang="zh-CN" sz="3200" dirty="0">
                <a:solidFill>
                  <a:schemeClr val="bg1"/>
                </a:solidFill>
              </a:rPr>
              <a:t>FROM </a:t>
            </a:r>
            <a:r>
              <a:rPr lang="zh-CN" altLang="en-US" sz="3200" dirty="0">
                <a:solidFill>
                  <a:schemeClr val="bg1"/>
                </a:solidFill>
              </a:rPr>
              <a:t>人员联系表</a:t>
            </a:r>
            <a:r>
              <a:rPr lang="en-US" altLang="zh-CN" sz="3200" dirty="0">
                <a:solidFill>
                  <a:schemeClr val="bg1"/>
                </a:solidFill>
              </a:rPr>
              <a:t>1NF</a:t>
            </a:r>
          </a:p>
          <a:p>
            <a:r>
              <a:rPr lang="en-US" altLang="zh-CN" sz="3200" dirty="0">
                <a:solidFill>
                  <a:schemeClr val="bg1"/>
                </a:solidFill>
              </a:rPr>
              <a:t>WHERE </a:t>
            </a:r>
            <a:r>
              <a:rPr lang="en-US" altLang="zh-CN" sz="3200" dirty="0" err="1">
                <a:solidFill>
                  <a:schemeClr val="bg1"/>
                </a:solidFill>
              </a:rPr>
              <a:t>len</a:t>
            </a:r>
            <a:r>
              <a:rPr lang="en-US" altLang="zh-CN" sz="3200" dirty="0">
                <a:solidFill>
                  <a:schemeClr val="bg1"/>
                </a:solidFill>
              </a:rPr>
              <a:t>(</a:t>
            </a:r>
            <a:r>
              <a:rPr lang="zh-CN" altLang="en-US" sz="3200" dirty="0">
                <a:solidFill>
                  <a:schemeClr val="bg1"/>
                </a:solidFill>
              </a:rPr>
              <a:t>姓名</a:t>
            </a:r>
            <a:r>
              <a:rPr lang="en-US" altLang="zh-CN" sz="3200" dirty="0">
                <a:solidFill>
                  <a:schemeClr val="bg1"/>
                </a:solidFill>
              </a:rPr>
              <a:t>)=4</a:t>
            </a:r>
            <a:endParaRPr lang="zh-CN" altLang="en-US" sz="3200" dirty="0">
              <a:solidFill>
                <a:schemeClr val="bg1"/>
              </a:solidFill>
            </a:endParaRPr>
          </a:p>
        </p:txBody>
      </p:sp>
    </p:spTree>
    <p:extLst>
      <p:ext uri="{BB962C8B-B14F-4D97-AF65-F5344CB8AC3E}">
        <p14:creationId xmlns:p14="http://schemas.microsoft.com/office/powerpoint/2010/main" val="19136964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602E87-F42C-4C60-97E2-E1ADDD21C26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B5DB8A-E5A9-4BF3-B560-9C88DD16F03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EBF9D49-9141-40E7-9019-E970E660364E}"/>
              </a:ext>
            </a:extLst>
          </p:cNvPr>
          <p:cNvPicPr>
            <a:picLocks noChangeAspect="1"/>
          </p:cNvPicPr>
          <p:nvPr/>
        </p:nvPicPr>
        <p:blipFill>
          <a:blip r:embed="rId2"/>
          <a:stretch>
            <a:fillRect/>
          </a:stretch>
        </p:blipFill>
        <p:spPr>
          <a:xfrm>
            <a:off x="2556346" y="0"/>
            <a:ext cx="4984188" cy="5108246"/>
          </a:xfrm>
          <a:prstGeom prst="rect">
            <a:avLst/>
          </a:prstGeom>
        </p:spPr>
      </p:pic>
    </p:spTree>
    <p:extLst>
      <p:ext uri="{BB962C8B-B14F-4D97-AF65-F5344CB8AC3E}">
        <p14:creationId xmlns:p14="http://schemas.microsoft.com/office/powerpoint/2010/main" val="1738030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375947" y="-341049"/>
            <a:ext cx="9689394" cy="2195669"/>
          </a:xfrm>
          <a:prstGeom prst="rect">
            <a:avLst/>
          </a:prstGeom>
        </p:spPr>
        <p:txBody>
          <a:bodyPr wrap="square" lIns="71314" tIns="35657" rIns="71314" bIns="35657">
            <a:spAutoFit/>
          </a:bodyPr>
          <a:lstStyle/>
          <a:p>
            <a:pPr algn="ctr" defTabSz="917883"/>
            <a:r>
              <a:rPr lang="en-US" altLang="zh-CN" sz="13800" dirty="0">
                <a:solidFill>
                  <a:srgbClr val="003C72"/>
                </a:solidFill>
                <a:latin typeface="方正姚体" panose="02010601030101010101" pitchFamily="2" charset="-122"/>
                <a:ea typeface="方正姚体" panose="02010601030101010101" pitchFamily="2" charset="-122"/>
                <a:cs typeface="+mn-ea"/>
                <a:sym typeface="+mn-lt"/>
              </a:rPr>
              <a:t>GROUP BY</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219646">
            <a:off x="2508988" y="2442388"/>
            <a:ext cx="8033555" cy="2195669"/>
          </a:xfrm>
          <a:prstGeom prst="rect">
            <a:avLst/>
          </a:prstGeom>
        </p:spPr>
        <p:txBody>
          <a:bodyPr wrap="square" lIns="71314" tIns="35657" rIns="71314" bIns="35657">
            <a:spAutoFit/>
          </a:bodyPr>
          <a:lstStyle/>
          <a:p>
            <a:pPr algn="ctr" defTabSz="917883"/>
            <a:r>
              <a:rPr lang="zh-CN" altLang="en-US" sz="13800" dirty="0">
                <a:solidFill>
                  <a:srgbClr val="003C72"/>
                </a:solidFill>
                <a:latin typeface="Agency FB" panose="020B0503020202020204" pitchFamily="34" charset="0"/>
                <a:cs typeface="+mn-ea"/>
                <a:sym typeface="+mn-lt"/>
              </a:rPr>
              <a:t>成组</a:t>
            </a:r>
            <a:endParaRPr lang="en-US" altLang="zh-CN" sz="6600" dirty="0">
              <a:sym typeface="+mn-lt"/>
            </a:endParaRPr>
          </a:p>
        </p:txBody>
      </p:sp>
      <p:sp>
        <p:nvSpPr>
          <p:cNvPr id="4" name="Rectangle 47"/>
          <p:cNvSpPr/>
          <p:nvPr/>
        </p:nvSpPr>
        <p:spPr>
          <a:xfrm>
            <a:off x="-1908150" y="21590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8068"/>
            <a:ext cx="3518520" cy="3518520"/>
          </a:xfrm>
          <a:prstGeom prst="rect">
            <a:avLst/>
          </a:prstGeom>
        </p:spPr>
      </p:pic>
    </p:spTree>
    <p:extLst>
      <p:ext uri="{BB962C8B-B14F-4D97-AF65-F5344CB8AC3E}">
        <p14:creationId xmlns:p14="http://schemas.microsoft.com/office/powerpoint/2010/main" val="3467997728"/>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0FB843-F367-4941-BF0D-5E0F06611483}"/>
              </a:ext>
            </a:extLst>
          </p:cNvPr>
          <p:cNvPicPr>
            <a:picLocks noChangeAspect="1"/>
          </p:cNvPicPr>
          <p:nvPr/>
        </p:nvPicPr>
        <p:blipFill>
          <a:blip r:embed="rId2"/>
          <a:stretch>
            <a:fillRect/>
          </a:stretch>
        </p:blipFill>
        <p:spPr>
          <a:xfrm>
            <a:off x="0" y="0"/>
            <a:ext cx="4876800" cy="4905375"/>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1980282" y="1860410"/>
            <a:ext cx="9134501" cy="1200329"/>
          </a:xfrm>
          <a:prstGeom prst="rect">
            <a:avLst/>
          </a:prstGeom>
        </p:spPr>
        <p:txBody>
          <a:bodyPr wrap="square">
            <a:spAutoFit/>
          </a:bodyPr>
          <a:lstStyle/>
          <a:p>
            <a:r>
              <a:rPr lang="en-US" altLang="zh-CN" sz="2400" dirty="0">
                <a:solidFill>
                  <a:srgbClr val="910101"/>
                </a:solidFill>
              </a:rPr>
              <a:t>SELECT </a:t>
            </a:r>
            <a:r>
              <a:rPr lang="zh-CN" altLang="en-US" sz="2400" dirty="0">
                <a:solidFill>
                  <a:srgbClr val="910101"/>
                </a:solidFill>
              </a:rPr>
              <a:t>所属租赁公司</a:t>
            </a:r>
            <a:r>
              <a:rPr lang="en-US" altLang="zh-CN" sz="2400" dirty="0">
                <a:solidFill>
                  <a:srgbClr val="910101"/>
                </a:solidFill>
              </a:rPr>
              <a:t>,Count([1</a:t>
            </a:r>
            <a:r>
              <a:rPr lang="zh-CN" altLang="en-US" sz="2400" dirty="0">
                <a:solidFill>
                  <a:srgbClr val="910101"/>
                </a:solidFill>
              </a:rPr>
              <a:t>天</a:t>
            </a:r>
            <a:r>
              <a:rPr lang="en-US" altLang="zh-CN" sz="2400" dirty="0">
                <a:solidFill>
                  <a:srgbClr val="910101"/>
                </a:solidFill>
              </a:rPr>
              <a:t>]) AS </a:t>
            </a:r>
            <a:r>
              <a:rPr lang="zh-CN" altLang="en-US" sz="2400" dirty="0">
                <a:solidFill>
                  <a:srgbClr val="910101"/>
                </a:solidFill>
              </a:rPr>
              <a:t>设备总量</a:t>
            </a:r>
          </a:p>
          <a:p>
            <a:r>
              <a:rPr lang="en-US" altLang="zh-CN" sz="2400" dirty="0">
                <a:solidFill>
                  <a:srgbClr val="910101"/>
                </a:solidFill>
              </a:rPr>
              <a:t>FROM </a:t>
            </a:r>
            <a:r>
              <a:rPr lang="zh-CN" altLang="en-US" sz="2400" dirty="0">
                <a:solidFill>
                  <a:srgbClr val="910101"/>
                </a:solidFill>
              </a:rPr>
              <a:t>影视器材原始表</a:t>
            </a:r>
            <a:r>
              <a:rPr lang="en-US" altLang="zh-CN" sz="2400" dirty="0">
                <a:solidFill>
                  <a:srgbClr val="910101"/>
                </a:solidFill>
              </a:rPr>
              <a:t>_OLD</a:t>
            </a:r>
          </a:p>
          <a:p>
            <a:r>
              <a:rPr lang="en-US" altLang="zh-CN" sz="2400" dirty="0">
                <a:solidFill>
                  <a:srgbClr val="910101"/>
                </a:solidFill>
              </a:rPr>
              <a:t>GROUP BY  </a:t>
            </a:r>
            <a:r>
              <a:rPr lang="zh-CN" altLang="en-US" sz="2400" dirty="0">
                <a:solidFill>
                  <a:srgbClr val="910101"/>
                </a:solidFill>
              </a:rPr>
              <a:t>所属租赁公司</a:t>
            </a:r>
            <a:r>
              <a:rPr lang="en-US" altLang="zh-CN" sz="2400" dirty="0">
                <a:solidFill>
                  <a:srgbClr val="910101"/>
                </a:solidFill>
              </a:rPr>
              <a:t>;</a:t>
            </a:r>
          </a:p>
        </p:txBody>
      </p:sp>
      <p:sp>
        <p:nvSpPr>
          <p:cNvPr id="8" name="矩形 7">
            <a:extLst>
              <a:ext uri="{FF2B5EF4-FFF2-40B4-BE49-F238E27FC236}">
                <a16:creationId xmlns:a16="http://schemas.microsoft.com/office/drawing/2014/main" id="{24FB4212-2AEF-4143-9E9C-902BD7E334BF}"/>
              </a:ext>
            </a:extLst>
          </p:cNvPr>
          <p:cNvSpPr/>
          <p:nvPr/>
        </p:nvSpPr>
        <p:spPr>
          <a:xfrm>
            <a:off x="2844898" y="413860"/>
            <a:ext cx="6124241" cy="1446550"/>
          </a:xfrm>
          <a:prstGeom prst="rect">
            <a:avLst/>
          </a:prstGeom>
        </p:spPr>
        <p:txBody>
          <a:bodyPr wrap="none">
            <a:spAutoFit/>
          </a:bodyPr>
          <a:lstStyle/>
          <a:p>
            <a:r>
              <a:rPr lang="en-US" altLang="zh-CN" sz="8800" dirty="0">
                <a:solidFill>
                  <a:srgbClr val="910101"/>
                </a:solidFill>
              </a:rPr>
              <a:t>GROUP BY</a:t>
            </a:r>
            <a:endParaRPr lang="zh-CN" altLang="en-US" sz="8800" dirty="0">
              <a:solidFill>
                <a:srgbClr val="910101"/>
              </a:solidFill>
            </a:endParaRPr>
          </a:p>
        </p:txBody>
      </p:sp>
    </p:spTree>
    <p:extLst>
      <p:ext uri="{BB962C8B-B14F-4D97-AF65-F5344CB8AC3E}">
        <p14:creationId xmlns:p14="http://schemas.microsoft.com/office/powerpoint/2010/main" val="7590778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B130F4B-E097-4837-AC8B-EF1DF462242D}"/>
              </a:ext>
            </a:extLst>
          </p:cNvPr>
          <p:cNvPicPr>
            <a:picLocks noChangeAspect="1"/>
          </p:cNvPicPr>
          <p:nvPr/>
        </p:nvPicPr>
        <p:blipFill>
          <a:blip r:embed="rId2"/>
          <a:stretch>
            <a:fillRect/>
          </a:stretch>
        </p:blipFill>
        <p:spPr>
          <a:xfrm>
            <a:off x="15494" y="0"/>
            <a:ext cx="6794582" cy="5040313"/>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15494" y="4257121"/>
            <a:ext cx="9134501" cy="738664"/>
          </a:xfrm>
          <a:prstGeom prst="rect">
            <a:avLst/>
          </a:prstGeom>
        </p:spPr>
        <p:txBody>
          <a:bodyPr wrap="square">
            <a:spAutoFit/>
          </a:bodyPr>
          <a:lstStyle/>
          <a:p>
            <a:r>
              <a:rPr lang="en-US" altLang="zh-CN" sz="1400" dirty="0">
                <a:solidFill>
                  <a:srgbClr val="910101"/>
                </a:solidFill>
              </a:rPr>
              <a:t>SELECT </a:t>
            </a:r>
            <a:r>
              <a:rPr lang="zh-CN" altLang="en-US" sz="1400" dirty="0">
                <a:solidFill>
                  <a:srgbClr val="910101"/>
                </a:solidFill>
              </a:rPr>
              <a:t>所属租赁公司</a:t>
            </a:r>
            <a:r>
              <a:rPr lang="en-US" altLang="zh-CN" sz="1400" dirty="0">
                <a:solidFill>
                  <a:srgbClr val="910101"/>
                </a:solidFill>
              </a:rPr>
              <a:t>, Avg([1</a:t>
            </a:r>
            <a:r>
              <a:rPr lang="zh-CN" altLang="en-US" sz="1400" dirty="0">
                <a:solidFill>
                  <a:srgbClr val="910101"/>
                </a:solidFill>
              </a:rPr>
              <a:t>天</a:t>
            </a:r>
            <a:r>
              <a:rPr lang="en-US" altLang="zh-CN" sz="1400" dirty="0">
                <a:solidFill>
                  <a:srgbClr val="910101"/>
                </a:solidFill>
              </a:rPr>
              <a:t>]) AS [1</a:t>
            </a:r>
            <a:r>
              <a:rPr lang="zh-CN" altLang="en-US" sz="1400" dirty="0">
                <a:solidFill>
                  <a:srgbClr val="910101"/>
                </a:solidFill>
              </a:rPr>
              <a:t>天平均值</a:t>
            </a:r>
            <a:r>
              <a:rPr lang="en-US" altLang="zh-CN" sz="1400" dirty="0">
                <a:solidFill>
                  <a:srgbClr val="910101"/>
                </a:solidFill>
              </a:rPr>
              <a:t>], Min([1</a:t>
            </a:r>
            <a:r>
              <a:rPr lang="zh-CN" altLang="en-US" sz="1400" dirty="0">
                <a:solidFill>
                  <a:srgbClr val="910101"/>
                </a:solidFill>
              </a:rPr>
              <a:t>天</a:t>
            </a:r>
            <a:r>
              <a:rPr lang="en-US" altLang="zh-CN" sz="1400" dirty="0">
                <a:solidFill>
                  <a:srgbClr val="910101"/>
                </a:solidFill>
              </a:rPr>
              <a:t>]) AS [1</a:t>
            </a:r>
            <a:r>
              <a:rPr lang="zh-CN" altLang="en-US" sz="1400" dirty="0">
                <a:solidFill>
                  <a:srgbClr val="910101"/>
                </a:solidFill>
              </a:rPr>
              <a:t>天最小值</a:t>
            </a:r>
            <a:r>
              <a:rPr lang="en-US" altLang="zh-CN" sz="1400" dirty="0">
                <a:solidFill>
                  <a:srgbClr val="910101"/>
                </a:solidFill>
              </a:rPr>
              <a:t>], Max([1</a:t>
            </a:r>
            <a:r>
              <a:rPr lang="zh-CN" altLang="en-US" sz="1400" dirty="0">
                <a:solidFill>
                  <a:srgbClr val="910101"/>
                </a:solidFill>
              </a:rPr>
              <a:t>天</a:t>
            </a:r>
            <a:r>
              <a:rPr lang="en-US" altLang="zh-CN" sz="1400" dirty="0">
                <a:solidFill>
                  <a:srgbClr val="910101"/>
                </a:solidFill>
              </a:rPr>
              <a:t>]) AS [1</a:t>
            </a:r>
            <a:r>
              <a:rPr lang="zh-CN" altLang="en-US" sz="1400" dirty="0">
                <a:solidFill>
                  <a:srgbClr val="910101"/>
                </a:solidFill>
              </a:rPr>
              <a:t>天最大值</a:t>
            </a:r>
            <a:r>
              <a:rPr lang="en-US" altLang="zh-CN" sz="1400" dirty="0">
                <a:solidFill>
                  <a:srgbClr val="910101"/>
                </a:solidFill>
              </a:rPr>
              <a:t>]</a:t>
            </a:r>
          </a:p>
          <a:p>
            <a:r>
              <a:rPr lang="en-US" altLang="zh-CN" sz="1400" dirty="0">
                <a:solidFill>
                  <a:srgbClr val="910101"/>
                </a:solidFill>
              </a:rPr>
              <a:t>FROM </a:t>
            </a:r>
            <a:r>
              <a:rPr lang="zh-CN" altLang="en-US" sz="1400" dirty="0">
                <a:solidFill>
                  <a:srgbClr val="910101"/>
                </a:solidFill>
              </a:rPr>
              <a:t>影视器材原始表</a:t>
            </a:r>
            <a:r>
              <a:rPr lang="en-US" altLang="zh-CN" sz="1400" dirty="0">
                <a:solidFill>
                  <a:srgbClr val="910101"/>
                </a:solidFill>
              </a:rPr>
              <a:t>_OLD</a:t>
            </a:r>
          </a:p>
          <a:p>
            <a:r>
              <a:rPr lang="en-US" altLang="zh-CN" sz="1400" dirty="0">
                <a:solidFill>
                  <a:srgbClr val="910101"/>
                </a:solidFill>
              </a:rPr>
              <a:t>GROUP BY  </a:t>
            </a:r>
            <a:r>
              <a:rPr lang="zh-CN" altLang="en-US" sz="1400" dirty="0">
                <a:solidFill>
                  <a:srgbClr val="910101"/>
                </a:solidFill>
              </a:rPr>
              <a:t>影视器材原始表</a:t>
            </a:r>
            <a:r>
              <a:rPr lang="en-US" altLang="zh-CN" sz="1400" dirty="0">
                <a:solidFill>
                  <a:srgbClr val="910101"/>
                </a:solidFill>
              </a:rPr>
              <a:t>_OLD.</a:t>
            </a:r>
            <a:r>
              <a:rPr lang="zh-CN" altLang="en-US" sz="1400" dirty="0">
                <a:solidFill>
                  <a:srgbClr val="910101"/>
                </a:solidFill>
              </a:rPr>
              <a:t>所属租赁公司</a:t>
            </a:r>
            <a:r>
              <a:rPr lang="en-US" altLang="zh-CN" sz="1400" dirty="0">
                <a:solidFill>
                  <a:srgbClr val="910101"/>
                </a:solidFill>
              </a:rPr>
              <a:t>;</a:t>
            </a:r>
          </a:p>
        </p:txBody>
      </p:sp>
      <p:sp>
        <p:nvSpPr>
          <p:cNvPr id="8" name="矩形 7">
            <a:extLst>
              <a:ext uri="{FF2B5EF4-FFF2-40B4-BE49-F238E27FC236}">
                <a16:creationId xmlns:a16="http://schemas.microsoft.com/office/drawing/2014/main" id="{24FB4212-2AEF-4143-9E9C-902BD7E334BF}"/>
              </a:ext>
            </a:extLst>
          </p:cNvPr>
          <p:cNvSpPr/>
          <p:nvPr/>
        </p:nvSpPr>
        <p:spPr>
          <a:xfrm>
            <a:off x="2844898" y="413860"/>
            <a:ext cx="6124241" cy="1446550"/>
          </a:xfrm>
          <a:prstGeom prst="rect">
            <a:avLst/>
          </a:prstGeom>
        </p:spPr>
        <p:txBody>
          <a:bodyPr wrap="none">
            <a:spAutoFit/>
          </a:bodyPr>
          <a:lstStyle/>
          <a:p>
            <a:r>
              <a:rPr lang="en-US" altLang="zh-CN" sz="8800" dirty="0">
                <a:solidFill>
                  <a:srgbClr val="910101"/>
                </a:solidFill>
              </a:rPr>
              <a:t>GROUP BY</a:t>
            </a:r>
            <a:endParaRPr lang="zh-CN" altLang="en-US" sz="8800" dirty="0">
              <a:solidFill>
                <a:srgbClr val="910101"/>
              </a:solidFill>
            </a:endParaRPr>
          </a:p>
        </p:txBody>
      </p:sp>
    </p:spTree>
    <p:extLst>
      <p:ext uri="{BB962C8B-B14F-4D97-AF65-F5344CB8AC3E}">
        <p14:creationId xmlns:p14="http://schemas.microsoft.com/office/powerpoint/2010/main" val="14298839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5FEEC6-5E4F-4486-9288-9E75B9B314E5}"/>
              </a:ext>
            </a:extLst>
          </p:cNvPr>
          <p:cNvSpPr>
            <a:spLocks noGrp="1"/>
          </p:cNvSpPr>
          <p:nvPr>
            <p:ph type="title"/>
          </p:nvPr>
        </p:nvSpPr>
        <p:spPr>
          <a:xfrm rot="21019699">
            <a:off x="200938" y="1588415"/>
            <a:ext cx="8959290" cy="1863481"/>
          </a:xfrm>
        </p:spPr>
        <p:txBody>
          <a:bodyPr>
            <a:normAutofit/>
          </a:bodyPr>
          <a:lstStyle/>
          <a:p>
            <a:r>
              <a:rPr lang="zh-CN" altLang="en-US" sz="6600" dirty="0"/>
              <a:t>如何只保留两位小数？</a:t>
            </a:r>
          </a:p>
        </p:txBody>
      </p:sp>
      <p:sp>
        <p:nvSpPr>
          <p:cNvPr id="3" name="内容占位符 2">
            <a:extLst>
              <a:ext uri="{FF2B5EF4-FFF2-40B4-BE49-F238E27FC236}">
                <a16:creationId xmlns:a16="http://schemas.microsoft.com/office/drawing/2014/main" id="{5199B051-961F-4B41-B013-D7A44B862EE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0155046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489FAB3-FFEE-4785-9D4D-FC8FA664E89D}"/>
              </a:ext>
            </a:extLst>
          </p:cNvPr>
          <p:cNvSpPr txBox="1">
            <a:spLocks/>
          </p:cNvSpPr>
          <p:nvPr/>
        </p:nvSpPr>
        <p:spPr>
          <a:xfrm rot="21375240">
            <a:off x="-99949" y="593999"/>
            <a:ext cx="9201021" cy="3852311"/>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zh-CN" altLang="en-US" sz="5400" dirty="0"/>
              <a:t>筛选出可以干</a:t>
            </a:r>
            <a:r>
              <a:rPr lang="zh-CN" altLang="en-US" sz="11500" dirty="0"/>
              <a:t>摄影</a:t>
            </a:r>
            <a:r>
              <a:rPr lang="zh-CN" altLang="en-US" sz="5400" dirty="0"/>
              <a:t>的人</a:t>
            </a:r>
            <a:endParaRPr lang="zh-CN" altLang="en-US" sz="12800" dirty="0"/>
          </a:p>
        </p:txBody>
      </p:sp>
      <p:sp>
        <p:nvSpPr>
          <p:cNvPr id="5" name="内容占位符 2">
            <a:extLst>
              <a:ext uri="{FF2B5EF4-FFF2-40B4-BE49-F238E27FC236}">
                <a16:creationId xmlns:a16="http://schemas.microsoft.com/office/drawing/2014/main" id="{C01819E8-7163-49A4-AFDE-54479DE27B64}"/>
              </a:ext>
            </a:extLst>
          </p:cNvPr>
          <p:cNvSpPr txBox="1">
            <a:spLocks/>
          </p:cNvSpPr>
          <p:nvPr/>
        </p:nvSpPr>
        <p:spPr>
          <a:xfrm rot="284339">
            <a:off x="143404" y="2533610"/>
            <a:ext cx="9201021" cy="3852311"/>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zh-CN" altLang="en-US" sz="5400" dirty="0"/>
              <a:t>按照工资</a:t>
            </a:r>
            <a:r>
              <a:rPr lang="zh-CN" altLang="en-US" sz="9600" dirty="0"/>
              <a:t>升序</a:t>
            </a:r>
            <a:r>
              <a:rPr lang="zh-CN" altLang="en-US" sz="5400" dirty="0"/>
              <a:t>排列</a:t>
            </a:r>
            <a:endParaRPr lang="zh-CN" altLang="en-US" sz="12800" dirty="0"/>
          </a:p>
        </p:txBody>
      </p:sp>
    </p:spTree>
    <p:extLst>
      <p:ext uri="{BB962C8B-B14F-4D97-AF65-F5344CB8AC3E}">
        <p14:creationId xmlns:p14="http://schemas.microsoft.com/office/powerpoint/2010/main" val="19032363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FEA71-E5F7-4B90-BEF4-E1FDDEF86DB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85CF1D-228B-401D-B8D8-8CF561A66639}"/>
              </a:ext>
            </a:extLst>
          </p:cNvPr>
          <p:cNvSpPr>
            <a:spLocks noGrp="1"/>
          </p:cNvSpPr>
          <p:nvPr>
            <p:ph idx="1"/>
          </p:nvPr>
        </p:nvSpPr>
        <p:spPr>
          <a:xfrm>
            <a:off x="142822" y="353522"/>
            <a:ext cx="8101013" cy="3326374"/>
          </a:xfrm>
        </p:spPr>
        <p:txBody>
          <a:bodyPr>
            <a:normAutofit/>
          </a:bodyPr>
          <a:lstStyle/>
          <a:p>
            <a:pPr marL="0" indent="0">
              <a:buNone/>
            </a:pPr>
            <a:r>
              <a:rPr lang="zh-CN" altLang="en-US" sz="5400" dirty="0"/>
              <a:t>平均值原始</a:t>
            </a:r>
          </a:p>
        </p:txBody>
      </p:sp>
      <p:sp>
        <p:nvSpPr>
          <p:cNvPr id="4" name="矩形 3">
            <a:extLst>
              <a:ext uri="{FF2B5EF4-FFF2-40B4-BE49-F238E27FC236}">
                <a16:creationId xmlns:a16="http://schemas.microsoft.com/office/drawing/2014/main" id="{85BBB357-6040-46D9-9AEA-847A6BBD112F}"/>
              </a:ext>
            </a:extLst>
          </p:cNvPr>
          <p:cNvSpPr/>
          <p:nvPr/>
        </p:nvSpPr>
        <p:spPr>
          <a:xfrm>
            <a:off x="346875" y="2520156"/>
            <a:ext cx="10791762" cy="2062103"/>
          </a:xfrm>
          <a:prstGeom prst="rect">
            <a:avLst/>
          </a:prstGeom>
          <a:solidFill>
            <a:srgbClr val="003C72"/>
          </a:solidFill>
        </p:spPr>
        <p:txBody>
          <a:bodyPr wrap="square">
            <a:spAutoFit/>
          </a:bodyPr>
          <a:lstStyle/>
          <a:p>
            <a:r>
              <a:rPr lang="en-US" altLang="zh-CN" sz="3200" dirty="0">
                <a:solidFill>
                  <a:schemeClr val="bg1"/>
                </a:solidFill>
              </a:rPr>
              <a:t>SELECT  </a:t>
            </a:r>
            <a:r>
              <a:rPr lang="zh-CN" altLang="en-US" sz="3200" dirty="0">
                <a:solidFill>
                  <a:schemeClr val="bg1"/>
                </a:solidFill>
              </a:rPr>
              <a:t>所属租赁公司</a:t>
            </a:r>
            <a:r>
              <a:rPr lang="en-US" altLang="zh-CN" sz="3200" dirty="0">
                <a:solidFill>
                  <a:schemeClr val="bg1"/>
                </a:solidFill>
              </a:rPr>
              <a:t>, </a:t>
            </a:r>
          </a:p>
          <a:p>
            <a:r>
              <a:rPr lang="en-US" altLang="zh-CN" sz="3200" dirty="0">
                <a:solidFill>
                  <a:schemeClr val="bg1"/>
                </a:solidFill>
              </a:rPr>
              <a:t>avg(</a:t>
            </a:r>
            <a:r>
              <a:rPr lang="zh-CN" altLang="en-US" sz="3200" dirty="0">
                <a:solidFill>
                  <a:schemeClr val="bg1"/>
                </a:solidFill>
              </a:rPr>
              <a:t>影视器材原始表</a:t>
            </a:r>
            <a:r>
              <a:rPr lang="en-US" altLang="zh-CN" sz="3200" dirty="0">
                <a:solidFill>
                  <a:schemeClr val="bg1"/>
                </a:solidFill>
              </a:rPr>
              <a:t>.[1</a:t>
            </a:r>
            <a:r>
              <a:rPr lang="zh-CN" altLang="en-US" sz="3200" dirty="0">
                <a:solidFill>
                  <a:schemeClr val="bg1"/>
                </a:solidFill>
              </a:rPr>
              <a:t>天</a:t>
            </a:r>
            <a:r>
              <a:rPr lang="en-US" altLang="zh-CN" sz="3200" dirty="0">
                <a:solidFill>
                  <a:schemeClr val="bg1"/>
                </a:solidFill>
              </a:rPr>
              <a:t>]) AS [</a:t>
            </a:r>
            <a:r>
              <a:rPr lang="zh-CN" altLang="en-US" sz="3200" dirty="0">
                <a:solidFill>
                  <a:schemeClr val="bg1"/>
                </a:solidFill>
              </a:rPr>
              <a:t>平均值</a:t>
            </a:r>
            <a:r>
              <a:rPr lang="en-US" altLang="zh-CN" sz="3200" dirty="0">
                <a:solidFill>
                  <a:schemeClr val="bg1"/>
                </a:solidFill>
              </a:rPr>
              <a:t>]</a:t>
            </a:r>
          </a:p>
          <a:p>
            <a:r>
              <a:rPr lang="en-US" altLang="zh-CN" sz="3200" dirty="0">
                <a:solidFill>
                  <a:schemeClr val="bg1"/>
                </a:solidFill>
              </a:rPr>
              <a:t>FROM </a:t>
            </a:r>
            <a:r>
              <a:rPr lang="zh-CN" altLang="en-US" sz="3200" dirty="0">
                <a:solidFill>
                  <a:schemeClr val="bg1"/>
                </a:solidFill>
              </a:rPr>
              <a:t>影视器材原始表</a:t>
            </a:r>
          </a:p>
          <a:p>
            <a:r>
              <a:rPr lang="en-US" altLang="zh-CN" sz="3200" dirty="0">
                <a:solidFill>
                  <a:schemeClr val="bg1"/>
                </a:solidFill>
              </a:rPr>
              <a:t>GROUP BY </a:t>
            </a:r>
            <a:r>
              <a:rPr lang="zh-CN" altLang="en-US" sz="3200" dirty="0">
                <a:solidFill>
                  <a:schemeClr val="bg1"/>
                </a:solidFill>
              </a:rPr>
              <a:t>所属租赁公司</a:t>
            </a:r>
          </a:p>
        </p:txBody>
      </p:sp>
    </p:spTree>
    <p:extLst>
      <p:ext uri="{BB962C8B-B14F-4D97-AF65-F5344CB8AC3E}">
        <p14:creationId xmlns:p14="http://schemas.microsoft.com/office/powerpoint/2010/main" val="65585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FEA71-E5F7-4B90-BEF4-E1FDDEF86DB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E85CF1D-228B-401D-B8D8-8CF561A66639}"/>
              </a:ext>
            </a:extLst>
          </p:cNvPr>
          <p:cNvSpPr>
            <a:spLocks noGrp="1"/>
          </p:cNvSpPr>
          <p:nvPr>
            <p:ph idx="1"/>
          </p:nvPr>
        </p:nvSpPr>
        <p:spPr>
          <a:xfrm>
            <a:off x="142822" y="353522"/>
            <a:ext cx="8101013" cy="3326374"/>
          </a:xfrm>
        </p:spPr>
        <p:txBody>
          <a:bodyPr>
            <a:normAutofit/>
          </a:bodyPr>
          <a:lstStyle/>
          <a:p>
            <a:pPr marL="0" indent="0">
              <a:buNone/>
            </a:pPr>
            <a:r>
              <a:rPr lang="zh-CN" altLang="en-US" sz="5400" dirty="0"/>
              <a:t>取整数</a:t>
            </a:r>
          </a:p>
        </p:txBody>
      </p:sp>
      <p:sp>
        <p:nvSpPr>
          <p:cNvPr id="4" name="矩形 3">
            <a:extLst>
              <a:ext uri="{FF2B5EF4-FFF2-40B4-BE49-F238E27FC236}">
                <a16:creationId xmlns:a16="http://schemas.microsoft.com/office/drawing/2014/main" id="{85BBB357-6040-46D9-9AEA-847A6BBD112F}"/>
              </a:ext>
            </a:extLst>
          </p:cNvPr>
          <p:cNvSpPr/>
          <p:nvPr/>
        </p:nvSpPr>
        <p:spPr>
          <a:xfrm>
            <a:off x="176991" y="2520156"/>
            <a:ext cx="10791762" cy="2062103"/>
          </a:xfrm>
          <a:prstGeom prst="rect">
            <a:avLst/>
          </a:prstGeom>
          <a:solidFill>
            <a:srgbClr val="003C72"/>
          </a:solidFill>
        </p:spPr>
        <p:txBody>
          <a:bodyPr wrap="square">
            <a:spAutoFit/>
          </a:bodyPr>
          <a:lstStyle/>
          <a:p>
            <a:r>
              <a:rPr lang="en-US" altLang="zh-CN" sz="3200" dirty="0">
                <a:solidFill>
                  <a:schemeClr val="bg1"/>
                </a:solidFill>
              </a:rPr>
              <a:t>SELECT </a:t>
            </a:r>
            <a:r>
              <a:rPr lang="zh-CN" altLang="en-US" sz="3200" dirty="0">
                <a:solidFill>
                  <a:schemeClr val="bg1"/>
                </a:solidFill>
              </a:rPr>
              <a:t>所属租赁公司</a:t>
            </a:r>
            <a:r>
              <a:rPr lang="en-US" altLang="zh-CN" sz="3200" dirty="0">
                <a:solidFill>
                  <a:schemeClr val="bg1"/>
                </a:solidFill>
              </a:rPr>
              <a:t>, </a:t>
            </a:r>
          </a:p>
          <a:p>
            <a:r>
              <a:rPr lang="en-US" altLang="zh-CN" sz="3200" dirty="0">
                <a:solidFill>
                  <a:schemeClr val="bg1"/>
                </a:solidFill>
              </a:rPr>
              <a:t>round(avg(</a:t>
            </a:r>
            <a:r>
              <a:rPr lang="zh-CN" altLang="en-US" sz="3200" dirty="0">
                <a:solidFill>
                  <a:schemeClr val="bg1"/>
                </a:solidFill>
              </a:rPr>
              <a:t>影视器材原始表</a:t>
            </a:r>
            <a:r>
              <a:rPr lang="en-US" altLang="zh-CN" sz="3200" dirty="0">
                <a:solidFill>
                  <a:schemeClr val="bg1"/>
                </a:solidFill>
              </a:rPr>
              <a:t>.[1</a:t>
            </a:r>
            <a:r>
              <a:rPr lang="zh-CN" altLang="en-US" sz="3200" dirty="0">
                <a:solidFill>
                  <a:schemeClr val="bg1"/>
                </a:solidFill>
              </a:rPr>
              <a:t>天</a:t>
            </a:r>
            <a:r>
              <a:rPr lang="en-US" altLang="zh-CN" sz="3200" dirty="0">
                <a:solidFill>
                  <a:schemeClr val="bg1"/>
                </a:solidFill>
              </a:rPr>
              <a:t>]),2) AS [</a:t>
            </a:r>
            <a:r>
              <a:rPr lang="zh-CN" altLang="en-US" sz="3200" dirty="0">
                <a:solidFill>
                  <a:schemeClr val="bg1"/>
                </a:solidFill>
              </a:rPr>
              <a:t>平均值</a:t>
            </a:r>
            <a:r>
              <a:rPr lang="en-US" altLang="zh-CN" sz="3200" dirty="0">
                <a:solidFill>
                  <a:schemeClr val="bg1"/>
                </a:solidFill>
              </a:rPr>
              <a:t>]</a:t>
            </a:r>
          </a:p>
          <a:p>
            <a:r>
              <a:rPr lang="en-US" altLang="zh-CN" sz="3200" dirty="0">
                <a:solidFill>
                  <a:schemeClr val="bg1"/>
                </a:solidFill>
              </a:rPr>
              <a:t>FROM </a:t>
            </a:r>
            <a:r>
              <a:rPr lang="zh-CN" altLang="en-US" sz="3200" dirty="0">
                <a:solidFill>
                  <a:schemeClr val="bg1"/>
                </a:solidFill>
              </a:rPr>
              <a:t>影视器材原始表</a:t>
            </a:r>
          </a:p>
          <a:p>
            <a:r>
              <a:rPr lang="en-US" altLang="zh-CN" sz="3200" dirty="0">
                <a:solidFill>
                  <a:schemeClr val="bg1"/>
                </a:solidFill>
              </a:rPr>
              <a:t>GROUP BY </a:t>
            </a:r>
            <a:r>
              <a:rPr lang="zh-CN" altLang="en-US" sz="3200" dirty="0">
                <a:solidFill>
                  <a:schemeClr val="bg1"/>
                </a:solidFill>
              </a:rPr>
              <a:t>所属租赁公司</a:t>
            </a:r>
          </a:p>
        </p:txBody>
      </p:sp>
    </p:spTree>
    <p:extLst>
      <p:ext uri="{BB962C8B-B14F-4D97-AF65-F5344CB8AC3E}">
        <p14:creationId xmlns:p14="http://schemas.microsoft.com/office/powerpoint/2010/main" val="10253157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3276745" y="719957"/>
            <a:ext cx="9689394" cy="2195669"/>
          </a:xfrm>
          <a:prstGeom prst="rect">
            <a:avLst/>
          </a:prstGeom>
        </p:spPr>
        <p:txBody>
          <a:bodyPr wrap="square" lIns="71314" tIns="35657" rIns="71314" bIns="35657">
            <a:spAutoFit/>
          </a:bodyPr>
          <a:lstStyle/>
          <a:p>
            <a:pPr algn="ctr" defTabSz="917883"/>
            <a:r>
              <a:rPr lang="en-US" altLang="zh-CN" sz="13800" dirty="0">
                <a:solidFill>
                  <a:srgbClr val="003C72"/>
                </a:solidFill>
                <a:latin typeface="方正姚体" panose="02010601030101010101" pitchFamily="2" charset="-122"/>
                <a:ea typeface="方正姚体" panose="02010601030101010101" pitchFamily="2" charset="-122"/>
                <a:cs typeface="+mn-ea"/>
                <a:sym typeface="+mn-lt"/>
              </a:rPr>
              <a:t>into</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219646">
            <a:off x="-449934" y="2783731"/>
            <a:ext cx="10190083" cy="2195669"/>
          </a:xfrm>
          <a:prstGeom prst="rect">
            <a:avLst/>
          </a:prstGeom>
        </p:spPr>
        <p:txBody>
          <a:bodyPr wrap="square" lIns="71314" tIns="35657" rIns="71314" bIns="35657">
            <a:spAutoFit/>
          </a:bodyPr>
          <a:lstStyle/>
          <a:p>
            <a:pPr algn="ctr" defTabSz="917883"/>
            <a:r>
              <a:rPr lang="zh-CN" altLang="en-US" sz="13800" dirty="0">
                <a:solidFill>
                  <a:srgbClr val="003C72"/>
                </a:solidFill>
                <a:latin typeface="Agency FB" panose="020B0503020202020204" pitchFamily="34" charset="0"/>
                <a:cs typeface="+mn-ea"/>
                <a:sym typeface="+mn-lt"/>
              </a:rPr>
              <a:t>查询生成表</a:t>
            </a:r>
            <a:endParaRPr lang="en-US" altLang="zh-CN" sz="6600" dirty="0">
              <a:sym typeface="+mn-lt"/>
            </a:endParaRPr>
          </a:p>
        </p:txBody>
      </p:sp>
      <p:sp>
        <p:nvSpPr>
          <p:cNvPr id="4" name="Rectangle 47"/>
          <p:cNvSpPr/>
          <p:nvPr/>
        </p:nvSpPr>
        <p:spPr>
          <a:xfrm>
            <a:off x="-1908150" y="21590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3117" y="0"/>
            <a:ext cx="2592288" cy="2592288"/>
          </a:xfrm>
          <a:prstGeom prst="rect">
            <a:avLst/>
          </a:prstGeom>
        </p:spPr>
      </p:pic>
    </p:spTree>
    <p:extLst>
      <p:ext uri="{BB962C8B-B14F-4D97-AF65-F5344CB8AC3E}">
        <p14:creationId xmlns:p14="http://schemas.microsoft.com/office/powerpoint/2010/main" val="2056592507"/>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8CA2935-EA41-41E1-BD31-8FBE9C74BFF3}"/>
              </a:ext>
            </a:extLst>
          </p:cNvPr>
          <p:cNvSpPr/>
          <p:nvPr/>
        </p:nvSpPr>
        <p:spPr>
          <a:xfrm>
            <a:off x="3780482" y="2024103"/>
            <a:ext cx="9134501" cy="2308324"/>
          </a:xfrm>
          <a:prstGeom prst="rect">
            <a:avLst/>
          </a:prstGeom>
        </p:spPr>
        <p:txBody>
          <a:bodyPr wrap="square">
            <a:spAutoFit/>
          </a:bodyPr>
          <a:lstStyle/>
          <a:p>
            <a:r>
              <a:rPr lang="en-US" altLang="zh-CN" sz="3600" dirty="0">
                <a:solidFill>
                  <a:srgbClr val="910101"/>
                </a:solidFill>
              </a:rPr>
              <a:t>SELECT </a:t>
            </a:r>
            <a:r>
              <a:rPr lang="zh-CN" altLang="en-US" sz="3600" dirty="0">
                <a:solidFill>
                  <a:srgbClr val="910101"/>
                </a:solidFill>
              </a:rPr>
              <a:t>姓名</a:t>
            </a:r>
            <a:r>
              <a:rPr lang="en-US" altLang="zh-CN" sz="3600" dirty="0">
                <a:solidFill>
                  <a:srgbClr val="910101"/>
                </a:solidFill>
              </a:rPr>
              <a:t>, </a:t>
            </a:r>
            <a:r>
              <a:rPr lang="zh-CN" altLang="en-US" sz="3600" dirty="0">
                <a:solidFill>
                  <a:srgbClr val="910101"/>
                </a:solidFill>
              </a:rPr>
              <a:t>年龄 </a:t>
            </a:r>
          </a:p>
          <a:p>
            <a:r>
              <a:rPr lang="en-US" altLang="zh-CN" sz="3600" dirty="0">
                <a:solidFill>
                  <a:srgbClr val="910101"/>
                </a:solidFill>
              </a:rPr>
              <a:t>INTO </a:t>
            </a:r>
            <a:r>
              <a:rPr lang="zh-CN" altLang="en-US" sz="3600" dirty="0">
                <a:solidFill>
                  <a:srgbClr val="910101"/>
                </a:solidFill>
              </a:rPr>
              <a:t>男人集</a:t>
            </a:r>
          </a:p>
          <a:p>
            <a:r>
              <a:rPr lang="en-US" altLang="zh-CN" sz="3600" dirty="0">
                <a:solidFill>
                  <a:srgbClr val="910101"/>
                </a:solidFill>
              </a:rPr>
              <a:t>FROM </a:t>
            </a:r>
            <a:r>
              <a:rPr lang="zh-CN" altLang="en-US" sz="3600" dirty="0">
                <a:solidFill>
                  <a:srgbClr val="910101"/>
                </a:solidFill>
              </a:rPr>
              <a:t>人员联系表</a:t>
            </a:r>
            <a:r>
              <a:rPr lang="en-US" altLang="zh-CN" sz="3600" dirty="0">
                <a:solidFill>
                  <a:srgbClr val="910101"/>
                </a:solidFill>
              </a:rPr>
              <a:t>1NF</a:t>
            </a:r>
          </a:p>
          <a:p>
            <a:r>
              <a:rPr lang="en-US" altLang="zh-CN" sz="3600" dirty="0">
                <a:solidFill>
                  <a:srgbClr val="910101"/>
                </a:solidFill>
              </a:rPr>
              <a:t>WHERE </a:t>
            </a:r>
            <a:r>
              <a:rPr lang="zh-CN" altLang="en-US" sz="3600" dirty="0">
                <a:solidFill>
                  <a:srgbClr val="910101"/>
                </a:solidFill>
              </a:rPr>
              <a:t>性别</a:t>
            </a:r>
            <a:r>
              <a:rPr lang="en-US" altLang="zh-CN" sz="3600" dirty="0">
                <a:solidFill>
                  <a:srgbClr val="910101"/>
                </a:solidFill>
              </a:rPr>
              <a:t>='</a:t>
            </a:r>
            <a:r>
              <a:rPr lang="zh-CN" altLang="en-US" sz="3600" dirty="0">
                <a:solidFill>
                  <a:srgbClr val="910101"/>
                </a:solidFill>
              </a:rPr>
              <a:t>男</a:t>
            </a:r>
            <a:r>
              <a:rPr lang="en-US" altLang="zh-CN" sz="3600" dirty="0">
                <a:solidFill>
                  <a:srgbClr val="910101"/>
                </a:solidFill>
              </a:rPr>
              <a:t>' </a:t>
            </a:r>
          </a:p>
        </p:txBody>
      </p:sp>
      <p:sp>
        <p:nvSpPr>
          <p:cNvPr id="8" name="矩形 7">
            <a:extLst>
              <a:ext uri="{FF2B5EF4-FFF2-40B4-BE49-F238E27FC236}">
                <a16:creationId xmlns:a16="http://schemas.microsoft.com/office/drawing/2014/main" id="{24FB4212-2AEF-4143-9E9C-902BD7E334BF}"/>
              </a:ext>
            </a:extLst>
          </p:cNvPr>
          <p:cNvSpPr/>
          <p:nvPr/>
        </p:nvSpPr>
        <p:spPr>
          <a:xfrm>
            <a:off x="5364658" y="0"/>
            <a:ext cx="2563522" cy="1862048"/>
          </a:xfrm>
          <a:prstGeom prst="rect">
            <a:avLst/>
          </a:prstGeom>
        </p:spPr>
        <p:txBody>
          <a:bodyPr wrap="none">
            <a:spAutoFit/>
          </a:bodyPr>
          <a:lstStyle/>
          <a:p>
            <a:r>
              <a:rPr lang="en-US" altLang="zh-CN" sz="11500" dirty="0">
                <a:solidFill>
                  <a:srgbClr val="910101"/>
                </a:solidFill>
              </a:rPr>
              <a:t>into</a:t>
            </a:r>
            <a:endParaRPr lang="zh-CN" altLang="en-US" sz="11500" dirty="0">
              <a:solidFill>
                <a:srgbClr val="910101"/>
              </a:solidFill>
            </a:endParaRPr>
          </a:p>
        </p:txBody>
      </p:sp>
      <p:pic>
        <p:nvPicPr>
          <p:cNvPr id="3" name="图片 2">
            <a:extLst>
              <a:ext uri="{FF2B5EF4-FFF2-40B4-BE49-F238E27FC236}">
                <a16:creationId xmlns:a16="http://schemas.microsoft.com/office/drawing/2014/main" id="{67C0A29F-9479-47B6-8C7F-781535C46BCC}"/>
              </a:ext>
            </a:extLst>
          </p:cNvPr>
          <p:cNvPicPr>
            <a:picLocks noChangeAspect="1"/>
          </p:cNvPicPr>
          <p:nvPr/>
        </p:nvPicPr>
        <p:blipFill>
          <a:blip r:embed="rId2"/>
          <a:stretch>
            <a:fillRect/>
          </a:stretch>
        </p:blipFill>
        <p:spPr>
          <a:xfrm>
            <a:off x="252090" y="3547597"/>
            <a:ext cx="3267075" cy="876300"/>
          </a:xfrm>
          <a:prstGeom prst="rect">
            <a:avLst/>
          </a:prstGeom>
        </p:spPr>
      </p:pic>
    </p:spTree>
    <p:extLst>
      <p:ext uri="{BB962C8B-B14F-4D97-AF65-F5344CB8AC3E}">
        <p14:creationId xmlns:p14="http://schemas.microsoft.com/office/powerpoint/2010/main" val="10308032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D565D2-5DD1-4AB0-AC8E-C0FFEC5DECB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D50A4E0-6024-45C6-8194-7FAF773ED2A7}"/>
              </a:ext>
            </a:extLst>
          </p:cNvPr>
          <p:cNvSpPr>
            <a:spLocks noGrp="1"/>
          </p:cNvSpPr>
          <p:nvPr>
            <p:ph idx="1"/>
          </p:nvPr>
        </p:nvSpPr>
        <p:spPr/>
        <p:txBody>
          <a:bodyPr/>
          <a:lstStyle/>
          <a:p>
            <a:endParaRPr lang="zh-CN" altLang="en-US"/>
          </a:p>
        </p:txBody>
      </p:sp>
      <p:sp>
        <p:nvSpPr>
          <p:cNvPr id="4" name="矩形 3">
            <a:extLst>
              <a:ext uri="{FF2B5EF4-FFF2-40B4-BE49-F238E27FC236}">
                <a16:creationId xmlns:a16="http://schemas.microsoft.com/office/drawing/2014/main" id="{3D3E7194-043E-4962-B617-4BB0316C3C51}"/>
              </a:ext>
            </a:extLst>
          </p:cNvPr>
          <p:cNvSpPr/>
          <p:nvPr/>
        </p:nvSpPr>
        <p:spPr>
          <a:xfrm>
            <a:off x="1836266" y="525177"/>
            <a:ext cx="4968552" cy="3724096"/>
          </a:xfrm>
          <a:prstGeom prst="rect">
            <a:avLst/>
          </a:prstGeom>
        </p:spPr>
        <p:txBody>
          <a:bodyPr wrap="square">
            <a:spAutoFit/>
          </a:bodyPr>
          <a:lstStyle/>
          <a:p>
            <a:pPr algn="ctr"/>
            <a:r>
              <a:rPr lang="zh-CN" altLang="en-US" sz="3600" dirty="0">
                <a:solidFill>
                  <a:srgbClr val="910101"/>
                </a:solidFill>
              </a:rPr>
              <a:t>生成新表退休人员表</a:t>
            </a:r>
            <a:endParaRPr lang="en-US" altLang="zh-CN" sz="3600" dirty="0">
              <a:solidFill>
                <a:srgbClr val="910101"/>
              </a:solidFill>
            </a:endParaRPr>
          </a:p>
          <a:p>
            <a:pPr algn="ctr"/>
            <a:r>
              <a:rPr lang="zh-CN" altLang="en-US" sz="10000" dirty="0">
                <a:solidFill>
                  <a:srgbClr val="910101"/>
                </a:solidFill>
              </a:rPr>
              <a:t>男子</a:t>
            </a:r>
            <a:r>
              <a:rPr lang="en-US" altLang="zh-CN" sz="10000" dirty="0">
                <a:solidFill>
                  <a:srgbClr val="910101"/>
                </a:solidFill>
              </a:rPr>
              <a:t>60</a:t>
            </a:r>
          </a:p>
          <a:p>
            <a:pPr algn="ctr"/>
            <a:r>
              <a:rPr lang="zh-CN" altLang="en-US" sz="10000" dirty="0">
                <a:solidFill>
                  <a:srgbClr val="910101"/>
                </a:solidFill>
              </a:rPr>
              <a:t>女子</a:t>
            </a:r>
            <a:r>
              <a:rPr lang="en-US" altLang="zh-CN" sz="10000" dirty="0">
                <a:solidFill>
                  <a:srgbClr val="910101"/>
                </a:solidFill>
              </a:rPr>
              <a:t>55</a:t>
            </a:r>
          </a:p>
        </p:txBody>
      </p:sp>
    </p:spTree>
    <p:extLst>
      <p:ext uri="{BB962C8B-B14F-4D97-AF65-F5344CB8AC3E}">
        <p14:creationId xmlns:p14="http://schemas.microsoft.com/office/powerpoint/2010/main" val="17755044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2052166" y="463391"/>
            <a:ext cx="9689394" cy="2195669"/>
          </a:xfrm>
          <a:prstGeom prst="rect">
            <a:avLst/>
          </a:prstGeom>
        </p:spPr>
        <p:txBody>
          <a:bodyPr wrap="square" lIns="71314" tIns="35657" rIns="71314" bIns="35657">
            <a:spAutoFit/>
          </a:bodyPr>
          <a:lstStyle/>
          <a:p>
            <a:pPr algn="ctr" defTabSz="917883"/>
            <a:r>
              <a:rPr lang="en-US" altLang="zh-CN" sz="13800" dirty="0">
                <a:solidFill>
                  <a:srgbClr val="003C72"/>
                </a:solidFill>
                <a:latin typeface="方正姚体" panose="02010601030101010101" pitchFamily="2" charset="-122"/>
                <a:ea typeface="方正姚体" panose="02010601030101010101" pitchFamily="2" charset="-122"/>
                <a:cs typeface="+mn-ea"/>
                <a:sym typeface="+mn-lt"/>
              </a:rPr>
              <a:t>update</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477906">
            <a:off x="-2752927" y="2352704"/>
            <a:ext cx="10190083"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更新</a:t>
            </a:r>
            <a:endParaRPr lang="en-US" altLang="zh-CN" sz="8000" dirty="0">
              <a:sym typeface="+mn-lt"/>
            </a:endParaRPr>
          </a:p>
        </p:txBody>
      </p:sp>
      <p:sp>
        <p:nvSpPr>
          <p:cNvPr id="4" name="Rectangle 47"/>
          <p:cNvSpPr/>
          <p:nvPr/>
        </p:nvSpPr>
        <p:spPr>
          <a:xfrm>
            <a:off x="-1908150" y="21590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643" y="0"/>
            <a:ext cx="3672408" cy="3672408"/>
          </a:xfrm>
          <a:prstGeom prst="rect">
            <a:avLst/>
          </a:prstGeom>
        </p:spPr>
      </p:pic>
    </p:spTree>
    <p:extLst>
      <p:ext uri="{BB962C8B-B14F-4D97-AF65-F5344CB8AC3E}">
        <p14:creationId xmlns:p14="http://schemas.microsoft.com/office/powerpoint/2010/main" val="115242735"/>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9DFBB33-5CBA-4AC3-ADFD-957DDDCFD1F9}"/>
              </a:ext>
            </a:extLst>
          </p:cNvPr>
          <p:cNvPicPr>
            <a:picLocks noChangeAspect="1"/>
          </p:cNvPicPr>
          <p:nvPr/>
        </p:nvPicPr>
        <p:blipFill>
          <a:blip r:embed="rId2"/>
          <a:stretch>
            <a:fillRect/>
          </a:stretch>
        </p:blipFill>
        <p:spPr>
          <a:xfrm>
            <a:off x="87848" y="26516"/>
            <a:ext cx="7097237" cy="5040313"/>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3060402" y="3022246"/>
            <a:ext cx="5852875" cy="1754326"/>
          </a:xfrm>
          <a:prstGeom prst="rect">
            <a:avLst/>
          </a:prstGeom>
        </p:spPr>
        <p:txBody>
          <a:bodyPr wrap="square">
            <a:spAutoFit/>
          </a:bodyPr>
          <a:lstStyle/>
          <a:p>
            <a:r>
              <a:rPr lang="en-US" altLang="zh-CN" sz="3600" dirty="0">
                <a:solidFill>
                  <a:srgbClr val="910101"/>
                </a:solidFill>
              </a:rPr>
              <a:t>UPDATE </a:t>
            </a:r>
            <a:r>
              <a:rPr lang="zh-CN" altLang="en-US" sz="3600" dirty="0">
                <a:solidFill>
                  <a:srgbClr val="910101"/>
                </a:solidFill>
              </a:rPr>
              <a:t>人员联系表</a:t>
            </a:r>
            <a:r>
              <a:rPr lang="en-US" altLang="zh-CN" sz="3600" dirty="0">
                <a:solidFill>
                  <a:srgbClr val="910101"/>
                </a:solidFill>
              </a:rPr>
              <a:t>1NF </a:t>
            </a:r>
          </a:p>
          <a:p>
            <a:r>
              <a:rPr lang="en-US" altLang="zh-CN" sz="3600" dirty="0">
                <a:solidFill>
                  <a:srgbClr val="910101"/>
                </a:solidFill>
              </a:rPr>
              <a:t>SET </a:t>
            </a:r>
            <a:r>
              <a:rPr lang="zh-CN" altLang="en-US" sz="3600" dirty="0">
                <a:solidFill>
                  <a:srgbClr val="910101"/>
                </a:solidFill>
              </a:rPr>
              <a:t>基本工资</a:t>
            </a:r>
            <a:r>
              <a:rPr lang="en-US" altLang="zh-CN" sz="3600" dirty="0">
                <a:solidFill>
                  <a:srgbClr val="910101"/>
                </a:solidFill>
              </a:rPr>
              <a:t>=1000</a:t>
            </a:r>
          </a:p>
          <a:p>
            <a:r>
              <a:rPr lang="en-US" altLang="zh-CN" sz="3600" dirty="0">
                <a:solidFill>
                  <a:srgbClr val="910101"/>
                </a:solidFill>
              </a:rPr>
              <a:t>WHERE </a:t>
            </a:r>
            <a:r>
              <a:rPr lang="zh-CN" altLang="en-US" sz="3600" dirty="0">
                <a:solidFill>
                  <a:srgbClr val="910101"/>
                </a:solidFill>
              </a:rPr>
              <a:t>性别</a:t>
            </a:r>
            <a:r>
              <a:rPr lang="en-US" altLang="zh-CN" sz="3600" dirty="0">
                <a:solidFill>
                  <a:srgbClr val="910101"/>
                </a:solidFill>
              </a:rPr>
              <a:t>='</a:t>
            </a:r>
            <a:r>
              <a:rPr lang="zh-CN" altLang="en-US" sz="3600" dirty="0">
                <a:solidFill>
                  <a:srgbClr val="910101"/>
                </a:solidFill>
              </a:rPr>
              <a:t>男</a:t>
            </a:r>
            <a:r>
              <a:rPr lang="en-US" altLang="zh-CN" sz="3600" dirty="0">
                <a:solidFill>
                  <a:srgbClr val="910101"/>
                </a:solidFill>
              </a:rPr>
              <a:t>';</a:t>
            </a:r>
          </a:p>
        </p:txBody>
      </p:sp>
      <p:sp>
        <p:nvSpPr>
          <p:cNvPr id="8" name="矩形 7">
            <a:extLst>
              <a:ext uri="{FF2B5EF4-FFF2-40B4-BE49-F238E27FC236}">
                <a16:creationId xmlns:a16="http://schemas.microsoft.com/office/drawing/2014/main" id="{24FB4212-2AEF-4143-9E9C-902BD7E334BF}"/>
              </a:ext>
            </a:extLst>
          </p:cNvPr>
          <p:cNvSpPr/>
          <p:nvPr/>
        </p:nvSpPr>
        <p:spPr>
          <a:xfrm>
            <a:off x="2943505" y="808848"/>
            <a:ext cx="6057620" cy="1862048"/>
          </a:xfrm>
          <a:prstGeom prst="rect">
            <a:avLst/>
          </a:prstGeom>
        </p:spPr>
        <p:txBody>
          <a:bodyPr wrap="none">
            <a:spAutoFit/>
          </a:bodyPr>
          <a:lstStyle/>
          <a:p>
            <a:r>
              <a:rPr lang="en-US" altLang="zh-CN" sz="11500" dirty="0">
                <a:solidFill>
                  <a:srgbClr val="910101"/>
                </a:solidFill>
              </a:rPr>
              <a:t>UPDATE</a:t>
            </a:r>
            <a:endParaRPr lang="zh-CN" altLang="en-US" sz="11500" dirty="0">
              <a:solidFill>
                <a:srgbClr val="910101"/>
              </a:solidFill>
            </a:endParaRPr>
          </a:p>
        </p:txBody>
      </p:sp>
      <p:pic>
        <p:nvPicPr>
          <p:cNvPr id="3" name="图片 2">
            <a:extLst>
              <a:ext uri="{FF2B5EF4-FFF2-40B4-BE49-F238E27FC236}">
                <a16:creationId xmlns:a16="http://schemas.microsoft.com/office/drawing/2014/main" id="{67C0A29F-9479-47B6-8C7F-781535C46BCC}"/>
              </a:ext>
            </a:extLst>
          </p:cNvPr>
          <p:cNvPicPr>
            <a:picLocks noChangeAspect="1"/>
          </p:cNvPicPr>
          <p:nvPr/>
        </p:nvPicPr>
        <p:blipFill>
          <a:blip r:embed="rId3"/>
          <a:stretch>
            <a:fillRect/>
          </a:stretch>
        </p:blipFill>
        <p:spPr>
          <a:xfrm>
            <a:off x="3636466" y="382298"/>
            <a:ext cx="3267075" cy="876300"/>
          </a:xfrm>
          <a:prstGeom prst="rect">
            <a:avLst/>
          </a:prstGeom>
        </p:spPr>
      </p:pic>
    </p:spTree>
    <p:extLst>
      <p:ext uri="{BB962C8B-B14F-4D97-AF65-F5344CB8AC3E}">
        <p14:creationId xmlns:p14="http://schemas.microsoft.com/office/powerpoint/2010/main" val="5865333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1E71C-3428-492C-A354-C5E978CFDB87}"/>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A29F5E1-8EE8-4C1B-A6F6-F9031D5D2746}"/>
              </a:ext>
            </a:extLst>
          </p:cNvPr>
          <p:cNvSpPr>
            <a:spLocks noGrp="1"/>
          </p:cNvSpPr>
          <p:nvPr>
            <p:ph idx="1"/>
          </p:nvPr>
        </p:nvSpPr>
        <p:spPr>
          <a:xfrm>
            <a:off x="828153" y="1491194"/>
            <a:ext cx="6624735" cy="2298998"/>
          </a:xfrm>
        </p:spPr>
        <p:txBody>
          <a:bodyPr>
            <a:normAutofit fontScale="92500" lnSpcReduction="10000"/>
          </a:bodyPr>
          <a:lstStyle/>
          <a:p>
            <a:pPr marL="0" indent="0" algn="ctr">
              <a:buNone/>
            </a:pPr>
            <a:r>
              <a:rPr lang="en-US" altLang="zh-CN" sz="16600" dirty="0"/>
              <a:t>1200</a:t>
            </a:r>
            <a:endParaRPr lang="zh-CN" altLang="en-US" sz="16600" dirty="0"/>
          </a:p>
        </p:txBody>
      </p:sp>
      <p:sp>
        <p:nvSpPr>
          <p:cNvPr id="6" name="矩形 5">
            <a:extLst>
              <a:ext uri="{FF2B5EF4-FFF2-40B4-BE49-F238E27FC236}">
                <a16:creationId xmlns:a16="http://schemas.microsoft.com/office/drawing/2014/main" id="{35173FDD-0BEC-4DAA-A171-F3CA20E87842}"/>
              </a:ext>
            </a:extLst>
          </p:cNvPr>
          <p:cNvSpPr/>
          <p:nvPr/>
        </p:nvSpPr>
        <p:spPr>
          <a:xfrm>
            <a:off x="1970696" y="678160"/>
            <a:ext cx="4339650" cy="923330"/>
          </a:xfrm>
          <a:prstGeom prst="rect">
            <a:avLst/>
          </a:prstGeom>
        </p:spPr>
        <p:txBody>
          <a:bodyPr wrap="none">
            <a:spAutoFit/>
          </a:bodyPr>
          <a:lstStyle/>
          <a:p>
            <a:pPr lvl="0" algn="ctr">
              <a:spcBef>
                <a:spcPct val="20000"/>
              </a:spcBef>
            </a:pPr>
            <a:r>
              <a:rPr lang="zh-CN" altLang="en-US" sz="5400" dirty="0">
                <a:solidFill>
                  <a:srgbClr val="910101"/>
                </a:solidFill>
              </a:rPr>
              <a:t>女的基本工资</a:t>
            </a:r>
            <a:endParaRPr lang="en-US" altLang="zh-CN" sz="5400" dirty="0">
              <a:solidFill>
                <a:srgbClr val="910101"/>
              </a:solidFill>
            </a:endParaRPr>
          </a:p>
        </p:txBody>
      </p:sp>
    </p:spTree>
    <p:extLst>
      <p:ext uri="{BB962C8B-B14F-4D97-AF65-F5344CB8AC3E}">
        <p14:creationId xmlns:p14="http://schemas.microsoft.com/office/powerpoint/2010/main" val="19240415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11E71C-3428-492C-A354-C5E978CFDB87}"/>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A29F5E1-8EE8-4C1B-A6F6-F9031D5D2746}"/>
              </a:ext>
            </a:extLst>
          </p:cNvPr>
          <p:cNvSpPr>
            <a:spLocks noGrp="1"/>
          </p:cNvSpPr>
          <p:nvPr>
            <p:ph idx="1"/>
          </p:nvPr>
        </p:nvSpPr>
        <p:spPr>
          <a:xfrm>
            <a:off x="990169" y="1923172"/>
            <a:ext cx="2862322" cy="2298998"/>
          </a:xfrm>
        </p:spPr>
        <p:txBody>
          <a:bodyPr>
            <a:normAutofit fontScale="92500" lnSpcReduction="10000"/>
          </a:bodyPr>
          <a:lstStyle/>
          <a:p>
            <a:pPr marL="0" indent="0" algn="ctr">
              <a:buNone/>
            </a:pPr>
            <a:r>
              <a:rPr lang="zh-CN" altLang="en-US" sz="16600" dirty="0"/>
              <a:t>涨</a:t>
            </a:r>
          </a:p>
        </p:txBody>
      </p:sp>
      <p:sp>
        <p:nvSpPr>
          <p:cNvPr id="6" name="矩形 5">
            <a:extLst>
              <a:ext uri="{FF2B5EF4-FFF2-40B4-BE49-F238E27FC236}">
                <a16:creationId xmlns:a16="http://schemas.microsoft.com/office/drawing/2014/main" id="{35173FDD-0BEC-4DAA-A171-F3CA20E87842}"/>
              </a:ext>
            </a:extLst>
          </p:cNvPr>
          <p:cNvSpPr/>
          <p:nvPr/>
        </p:nvSpPr>
        <p:spPr>
          <a:xfrm>
            <a:off x="1440214" y="647948"/>
            <a:ext cx="5724644" cy="1200329"/>
          </a:xfrm>
          <a:prstGeom prst="rect">
            <a:avLst/>
          </a:prstGeom>
        </p:spPr>
        <p:txBody>
          <a:bodyPr wrap="none">
            <a:spAutoFit/>
          </a:bodyPr>
          <a:lstStyle/>
          <a:p>
            <a:pPr lvl="0" algn="ctr">
              <a:spcBef>
                <a:spcPct val="20000"/>
              </a:spcBef>
            </a:pPr>
            <a:r>
              <a:rPr lang="zh-CN" altLang="en-US" sz="7200" dirty="0">
                <a:solidFill>
                  <a:srgbClr val="910101"/>
                </a:solidFill>
              </a:rPr>
              <a:t>本科基本工资</a:t>
            </a:r>
            <a:endParaRPr lang="en-US" altLang="zh-CN" sz="7200" dirty="0">
              <a:solidFill>
                <a:srgbClr val="910101"/>
              </a:solidFill>
            </a:endParaRPr>
          </a:p>
        </p:txBody>
      </p:sp>
      <p:sp>
        <p:nvSpPr>
          <p:cNvPr id="5" name="矩形 4">
            <a:extLst>
              <a:ext uri="{FF2B5EF4-FFF2-40B4-BE49-F238E27FC236}">
                <a16:creationId xmlns:a16="http://schemas.microsoft.com/office/drawing/2014/main" id="{0DE8DA01-3303-448D-9E0A-3674B8FC4698}"/>
              </a:ext>
            </a:extLst>
          </p:cNvPr>
          <p:cNvSpPr/>
          <p:nvPr/>
        </p:nvSpPr>
        <p:spPr>
          <a:xfrm>
            <a:off x="3276426" y="1349849"/>
            <a:ext cx="4464684" cy="3170099"/>
          </a:xfrm>
          <a:prstGeom prst="rect">
            <a:avLst/>
          </a:prstGeom>
        </p:spPr>
        <p:txBody>
          <a:bodyPr wrap="none">
            <a:spAutoFit/>
          </a:bodyPr>
          <a:lstStyle/>
          <a:p>
            <a:r>
              <a:rPr lang="en-US" altLang="zh-CN" sz="20000" dirty="0">
                <a:solidFill>
                  <a:srgbClr val="910101"/>
                </a:solidFill>
              </a:rPr>
              <a:t>200</a:t>
            </a:r>
            <a:endParaRPr lang="zh-CN" altLang="en-US" dirty="0"/>
          </a:p>
        </p:txBody>
      </p:sp>
    </p:spTree>
    <p:extLst>
      <p:ext uri="{BB962C8B-B14F-4D97-AF65-F5344CB8AC3E}">
        <p14:creationId xmlns:p14="http://schemas.microsoft.com/office/powerpoint/2010/main" val="20203830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2052166" y="463391"/>
            <a:ext cx="9689394" cy="2195669"/>
          </a:xfrm>
          <a:prstGeom prst="rect">
            <a:avLst/>
          </a:prstGeom>
        </p:spPr>
        <p:txBody>
          <a:bodyPr wrap="square" lIns="71314" tIns="35657" rIns="71314" bIns="35657">
            <a:spAutoFit/>
          </a:bodyPr>
          <a:lstStyle/>
          <a:p>
            <a:pPr algn="ctr" defTabSz="917883"/>
            <a:r>
              <a:rPr lang="en-US" altLang="zh-CN" sz="13800" dirty="0">
                <a:solidFill>
                  <a:srgbClr val="003C72"/>
                </a:solidFill>
                <a:latin typeface="方正姚体" panose="02010601030101010101" pitchFamily="2" charset="-122"/>
                <a:ea typeface="方正姚体" panose="02010601030101010101" pitchFamily="2" charset="-122"/>
                <a:cs typeface="+mn-ea"/>
                <a:sym typeface="+mn-lt"/>
              </a:rPr>
              <a:t>delete</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477906">
            <a:off x="-2752927" y="2352704"/>
            <a:ext cx="10190083"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删除</a:t>
            </a:r>
            <a:endParaRPr lang="en-US" altLang="zh-CN" sz="8000" dirty="0">
              <a:sym typeface="+mn-lt"/>
            </a:endParaRPr>
          </a:p>
        </p:txBody>
      </p:sp>
      <p:sp>
        <p:nvSpPr>
          <p:cNvPr id="4" name="Rectangle 47"/>
          <p:cNvSpPr/>
          <p:nvPr/>
        </p:nvSpPr>
        <p:spPr>
          <a:xfrm>
            <a:off x="-1908150" y="21590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643" y="0"/>
            <a:ext cx="3672408" cy="3672408"/>
          </a:xfrm>
          <a:prstGeom prst="rect">
            <a:avLst/>
          </a:prstGeom>
        </p:spPr>
      </p:pic>
    </p:spTree>
    <p:extLst>
      <p:ext uri="{BB962C8B-B14F-4D97-AF65-F5344CB8AC3E}">
        <p14:creationId xmlns:p14="http://schemas.microsoft.com/office/powerpoint/2010/main" val="2887088567"/>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9C496F-A7D5-4200-BF55-25F59BEF73F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629EB48-ED97-4506-A815-AF28F34729B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99E8FA1-58AA-4F23-92AA-C92C238841EF}"/>
              </a:ext>
            </a:extLst>
          </p:cNvPr>
          <p:cNvPicPr>
            <a:picLocks noChangeAspect="1"/>
          </p:cNvPicPr>
          <p:nvPr/>
        </p:nvPicPr>
        <p:blipFill>
          <a:blip r:embed="rId3"/>
          <a:stretch>
            <a:fillRect/>
          </a:stretch>
        </p:blipFill>
        <p:spPr>
          <a:xfrm>
            <a:off x="-1" y="24606"/>
            <a:ext cx="9001125" cy="4991100"/>
          </a:xfrm>
          <a:prstGeom prst="rect">
            <a:avLst/>
          </a:prstGeom>
        </p:spPr>
      </p:pic>
    </p:spTree>
    <p:extLst>
      <p:ext uri="{BB962C8B-B14F-4D97-AF65-F5344CB8AC3E}">
        <p14:creationId xmlns:p14="http://schemas.microsoft.com/office/powerpoint/2010/main" val="25427470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B3ACE40-F137-4A82-9D7B-A97167311C3D}"/>
              </a:ext>
            </a:extLst>
          </p:cNvPr>
          <p:cNvPicPr>
            <a:picLocks noChangeAspect="1"/>
          </p:cNvPicPr>
          <p:nvPr/>
        </p:nvPicPr>
        <p:blipFill>
          <a:blip r:embed="rId3"/>
          <a:stretch>
            <a:fillRect/>
          </a:stretch>
        </p:blipFill>
        <p:spPr>
          <a:xfrm>
            <a:off x="0" y="-1"/>
            <a:ext cx="6280764" cy="5040313"/>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3140382" y="2388532"/>
            <a:ext cx="9134501" cy="2123658"/>
          </a:xfrm>
          <a:prstGeom prst="rect">
            <a:avLst/>
          </a:prstGeom>
        </p:spPr>
        <p:txBody>
          <a:bodyPr wrap="square">
            <a:spAutoFit/>
          </a:bodyPr>
          <a:lstStyle/>
          <a:p>
            <a:r>
              <a:rPr lang="en-US" altLang="zh-CN" sz="4400" dirty="0">
                <a:solidFill>
                  <a:srgbClr val="910101"/>
                </a:solidFill>
              </a:rPr>
              <a:t>DELETE </a:t>
            </a:r>
            <a:r>
              <a:rPr lang="zh-CN" altLang="en-US" sz="4400" dirty="0">
                <a:solidFill>
                  <a:srgbClr val="910101"/>
                </a:solidFill>
              </a:rPr>
              <a:t>设备</a:t>
            </a:r>
            <a:r>
              <a:rPr lang="en-US" altLang="zh-CN" sz="4400" dirty="0">
                <a:solidFill>
                  <a:srgbClr val="910101"/>
                </a:solidFill>
              </a:rPr>
              <a:t>, [1</a:t>
            </a:r>
            <a:r>
              <a:rPr lang="zh-CN" altLang="en-US" sz="4400" dirty="0">
                <a:solidFill>
                  <a:srgbClr val="910101"/>
                </a:solidFill>
              </a:rPr>
              <a:t>天</a:t>
            </a:r>
            <a:r>
              <a:rPr lang="en-US" altLang="zh-CN" sz="4400" dirty="0">
                <a:solidFill>
                  <a:srgbClr val="910101"/>
                </a:solidFill>
              </a:rPr>
              <a:t>]</a:t>
            </a:r>
          </a:p>
          <a:p>
            <a:r>
              <a:rPr lang="en-US" altLang="zh-CN" sz="4400" dirty="0">
                <a:solidFill>
                  <a:srgbClr val="910101"/>
                </a:solidFill>
              </a:rPr>
              <a:t>FROM </a:t>
            </a:r>
            <a:r>
              <a:rPr lang="zh-CN" altLang="en-US" sz="4400" dirty="0">
                <a:solidFill>
                  <a:srgbClr val="910101"/>
                </a:solidFill>
              </a:rPr>
              <a:t>设备</a:t>
            </a:r>
          </a:p>
          <a:p>
            <a:r>
              <a:rPr lang="en-US" altLang="zh-CN" sz="4400" dirty="0">
                <a:solidFill>
                  <a:srgbClr val="910101"/>
                </a:solidFill>
              </a:rPr>
              <a:t>WHERE [1</a:t>
            </a:r>
            <a:r>
              <a:rPr lang="zh-CN" altLang="en-US" sz="4400" dirty="0">
                <a:solidFill>
                  <a:srgbClr val="910101"/>
                </a:solidFill>
              </a:rPr>
              <a:t>天</a:t>
            </a:r>
            <a:r>
              <a:rPr lang="en-US" altLang="zh-CN" sz="4400" dirty="0">
                <a:solidFill>
                  <a:srgbClr val="910101"/>
                </a:solidFill>
              </a:rPr>
              <a:t>]&gt;800;</a:t>
            </a:r>
          </a:p>
        </p:txBody>
      </p:sp>
      <p:sp>
        <p:nvSpPr>
          <p:cNvPr id="8" name="矩形 7">
            <a:extLst>
              <a:ext uri="{FF2B5EF4-FFF2-40B4-BE49-F238E27FC236}">
                <a16:creationId xmlns:a16="http://schemas.microsoft.com/office/drawing/2014/main" id="{24FB4212-2AEF-4143-9E9C-902BD7E334BF}"/>
              </a:ext>
            </a:extLst>
          </p:cNvPr>
          <p:cNvSpPr/>
          <p:nvPr/>
        </p:nvSpPr>
        <p:spPr>
          <a:xfrm>
            <a:off x="2844898" y="413860"/>
            <a:ext cx="4576894" cy="1446550"/>
          </a:xfrm>
          <a:prstGeom prst="rect">
            <a:avLst/>
          </a:prstGeom>
        </p:spPr>
        <p:txBody>
          <a:bodyPr wrap="none">
            <a:spAutoFit/>
          </a:bodyPr>
          <a:lstStyle/>
          <a:p>
            <a:r>
              <a:rPr lang="en-US" altLang="zh-CN" sz="8800" dirty="0">
                <a:solidFill>
                  <a:srgbClr val="910101"/>
                </a:solidFill>
              </a:rPr>
              <a:t>DELETE</a:t>
            </a:r>
            <a:endParaRPr lang="zh-CN" altLang="en-US" sz="8800" dirty="0">
              <a:solidFill>
                <a:srgbClr val="910101"/>
              </a:solidFill>
            </a:endParaRPr>
          </a:p>
        </p:txBody>
      </p:sp>
    </p:spTree>
    <p:extLst>
      <p:ext uri="{BB962C8B-B14F-4D97-AF65-F5344CB8AC3E}">
        <p14:creationId xmlns:p14="http://schemas.microsoft.com/office/powerpoint/2010/main" val="10914807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82728">
            <a:off x="-2052166" y="463391"/>
            <a:ext cx="9689394" cy="2195669"/>
          </a:xfrm>
          <a:prstGeom prst="rect">
            <a:avLst/>
          </a:prstGeom>
        </p:spPr>
        <p:txBody>
          <a:bodyPr wrap="square" lIns="71314" tIns="35657" rIns="71314" bIns="35657">
            <a:spAutoFit/>
          </a:bodyPr>
          <a:lstStyle/>
          <a:p>
            <a:pPr algn="ctr" defTabSz="917883"/>
            <a:r>
              <a:rPr lang="en-US" altLang="zh-CN" sz="13800" dirty="0" err="1">
                <a:solidFill>
                  <a:srgbClr val="003C72"/>
                </a:solidFill>
                <a:latin typeface="方正姚体" panose="02010601030101010101" pitchFamily="2" charset="-122"/>
                <a:ea typeface="方正姚体" panose="02010601030101010101" pitchFamily="2" charset="-122"/>
                <a:cs typeface="+mn-ea"/>
                <a:sym typeface="+mn-lt"/>
              </a:rPr>
              <a:t>boolean</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477906">
            <a:off x="-2752927" y="2352704"/>
            <a:ext cx="10190083"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布尔</a:t>
            </a:r>
            <a:endParaRPr lang="en-US" altLang="zh-CN" sz="8000" dirty="0">
              <a:sym typeface="+mn-lt"/>
            </a:endParaRPr>
          </a:p>
        </p:txBody>
      </p:sp>
      <p:sp>
        <p:nvSpPr>
          <p:cNvPr id="4" name="Rectangle 47"/>
          <p:cNvSpPr/>
          <p:nvPr/>
        </p:nvSpPr>
        <p:spPr>
          <a:xfrm>
            <a:off x="-1908150" y="215900"/>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965" y="1336980"/>
            <a:ext cx="3672408" cy="3672408"/>
          </a:xfrm>
          <a:prstGeom prst="rect">
            <a:avLst/>
          </a:prstGeom>
        </p:spPr>
      </p:pic>
    </p:spTree>
    <p:extLst>
      <p:ext uri="{BB962C8B-B14F-4D97-AF65-F5344CB8AC3E}">
        <p14:creationId xmlns:p14="http://schemas.microsoft.com/office/powerpoint/2010/main" val="302543273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3E31BE9-0918-4D77-B347-F56970800AF8}"/>
              </a:ext>
            </a:extLst>
          </p:cNvPr>
          <p:cNvPicPr>
            <a:picLocks noChangeAspect="1"/>
          </p:cNvPicPr>
          <p:nvPr/>
        </p:nvPicPr>
        <p:blipFill>
          <a:blip r:embed="rId2"/>
          <a:stretch>
            <a:fillRect/>
          </a:stretch>
        </p:blipFill>
        <p:spPr>
          <a:xfrm>
            <a:off x="0" y="0"/>
            <a:ext cx="5746486" cy="5040313"/>
          </a:xfrm>
          <a:prstGeom prst="rect">
            <a:avLst/>
          </a:prstGeom>
        </p:spPr>
      </p:pic>
    </p:spTree>
    <p:extLst>
      <p:ext uri="{BB962C8B-B14F-4D97-AF65-F5344CB8AC3E}">
        <p14:creationId xmlns:p14="http://schemas.microsoft.com/office/powerpoint/2010/main" val="10193346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E3051-E321-4146-B3F6-9DB5B9E03FAF}"/>
              </a:ext>
            </a:extLst>
          </p:cNvPr>
          <p:cNvSpPr>
            <a:spLocks noGrp="1"/>
          </p:cNvSpPr>
          <p:nvPr>
            <p:ph type="title"/>
          </p:nvPr>
        </p:nvSpPr>
        <p:spPr>
          <a:xfrm>
            <a:off x="684138" y="2880196"/>
            <a:ext cx="10009112" cy="1872208"/>
          </a:xfrm>
          <a:solidFill>
            <a:srgbClr val="1F7244"/>
          </a:solidFill>
        </p:spPr>
        <p:txBody>
          <a:bodyPr>
            <a:normAutofit/>
          </a:bodyPr>
          <a:lstStyle/>
          <a:p>
            <a:pPr algn="l"/>
            <a:r>
              <a:rPr lang="zh-CN" altLang="en-US" dirty="0">
                <a:solidFill>
                  <a:schemeClr val="bg1"/>
                </a:solidFill>
              </a:rPr>
              <a:t>SELECT [设备], [1天]</a:t>
            </a:r>
            <a:br>
              <a:rPr lang="zh-CN" altLang="en-US" dirty="0">
                <a:solidFill>
                  <a:schemeClr val="bg1"/>
                </a:solidFill>
              </a:rPr>
            </a:br>
            <a:r>
              <a:rPr lang="zh-CN" altLang="en-US" dirty="0">
                <a:solidFill>
                  <a:schemeClr val="bg1"/>
                </a:solidFill>
              </a:rPr>
              <a:t>FROM 设备</a:t>
            </a:r>
            <a:br>
              <a:rPr lang="zh-CN" altLang="en-US" dirty="0">
                <a:solidFill>
                  <a:schemeClr val="bg1"/>
                </a:solidFill>
              </a:rPr>
            </a:br>
            <a:r>
              <a:rPr lang="zh-CN" altLang="en-US" dirty="0">
                <a:solidFill>
                  <a:schemeClr val="bg1"/>
                </a:solidFill>
              </a:rPr>
              <a:t>WHERE 是否删除=false;</a:t>
            </a:r>
          </a:p>
        </p:txBody>
      </p:sp>
      <p:sp>
        <p:nvSpPr>
          <p:cNvPr id="5" name="标题 1">
            <a:extLst>
              <a:ext uri="{FF2B5EF4-FFF2-40B4-BE49-F238E27FC236}">
                <a16:creationId xmlns:a16="http://schemas.microsoft.com/office/drawing/2014/main" id="{FEEC64CB-1335-4881-9D14-76C7BBAA792B}"/>
              </a:ext>
            </a:extLst>
          </p:cNvPr>
          <p:cNvSpPr txBox="1">
            <a:spLocks/>
          </p:cNvSpPr>
          <p:nvPr/>
        </p:nvSpPr>
        <p:spPr>
          <a:xfrm>
            <a:off x="684138" y="632544"/>
            <a:ext cx="10009112" cy="1872208"/>
          </a:xfrm>
          <a:prstGeom prst="rect">
            <a:avLst/>
          </a:prstGeom>
          <a:solidFill>
            <a:srgbClr val="003C72"/>
          </a:solidFill>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pPr algn="l"/>
            <a:r>
              <a:rPr lang="en-US" altLang="zh-CN" dirty="0">
                <a:solidFill>
                  <a:schemeClr val="bg1"/>
                </a:solidFill>
              </a:rPr>
              <a:t>UPDATE  </a:t>
            </a:r>
            <a:r>
              <a:rPr lang="zh-CN" altLang="en-US" dirty="0">
                <a:solidFill>
                  <a:schemeClr val="bg1"/>
                </a:solidFill>
              </a:rPr>
              <a:t>设备</a:t>
            </a:r>
          </a:p>
          <a:p>
            <a:pPr algn="l"/>
            <a:r>
              <a:rPr lang="en-US" altLang="zh-CN" dirty="0">
                <a:solidFill>
                  <a:schemeClr val="bg1"/>
                </a:solidFill>
              </a:rPr>
              <a:t>SET </a:t>
            </a:r>
            <a:r>
              <a:rPr lang="zh-CN" altLang="en-US" dirty="0">
                <a:solidFill>
                  <a:schemeClr val="bg1"/>
                </a:solidFill>
              </a:rPr>
              <a:t>是否删除 </a:t>
            </a:r>
            <a:r>
              <a:rPr lang="en-US" altLang="zh-CN" dirty="0">
                <a:solidFill>
                  <a:schemeClr val="bg1"/>
                </a:solidFill>
              </a:rPr>
              <a:t>= True</a:t>
            </a:r>
          </a:p>
          <a:p>
            <a:pPr algn="l"/>
            <a:r>
              <a:rPr lang="en-US" altLang="zh-CN" dirty="0">
                <a:solidFill>
                  <a:schemeClr val="bg1"/>
                </a:solidFill>
              </a:rPr>
              <a:t>WHERE [1</a:t>
            </a:r>
            <a:r>
              <a:rPr lang="zh-CN" altLang="en-US" dirty="0">
                <a:solidFill>
                  <a:schemeClr val="bg1"/>
                </a:solidFill>
              </a:rPr>
              <a:t>天</a:t>
            </a:r>
            <a:r>
              <a:rPr lang="en-US" altLang="zh-CN" dirty="0">
                <a:solidFill>
                  <a:schemeClr val="bg1"/>
                </a:solidFill>
              </a:rPr>
              <a:t>]&gt;400;</a:t>
            </a:r>
          </a:p>
        </p:txBody>
      </p:sp>
    </p:spTree>
    <p:extLst>
      <p:ext uri="{BB962C8B-B14F-4D97-AF65-F5344CB8AC3E}">
        <p14:creationId xmlns:p14="http://schemas.microsoft.com/office/powerpoint/2010/main" val="2014945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96496-BB75-4CF3-AACA-71ABF4A2D2BD}"/>
              </a:ext>
            </a:extLst>
          </p:cNvPr>
          <p:cNvSpPr>
            <a:spLocks noGrp="1"/>
          </p:cNvSpPr>
          <p:nvPr>
            <p:ph type="title"/>
          </p:nvPr>
        </p:nvSpPr>
        <p:spPr/>
        <p:txBody>
          <a:bodyPr/>
          <a:lstStyle/>
          <a:p>
            <a:endParaRPr lang="zh-CN" altLang="en-US"/>
          </a:p>
        </p:txBody>
      </p:sp>
      <p:sp>
        <p:nvSpPr>
          <p:cNvPr id="5" name="内容占位符 4">
            <a:extLst>
              <a:ext uri="{FF2B5EF4-FFF2-40B4-BE49-F238E27FC236}">
                <a16:creationId xmlns:a16="http://schemas.microsoft.com/office/drawing/2014/main" id="{B8E71613-F9CD-468A-9BC7-F16CE13F9CD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1611693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0102248">
            <a:off x="1944474" y="487735"/>
            <a:ext cx="5688632" cy="1303117"/>
          </a:xfrm>
          <a:prstGeom prst="rect">
            <a:avLst/>
          </a:prstGeom>
        </p:spPr>
        <p:txBody>
          <a:bodyPr wrap="square" lIns="71314" tIns="35657" rIns="71314" bIns="35657">
            <a:spAutoFit/>
          </a:bodyPr>
          <a:lstStyle/>
          <a:p>
            <a:pPr algn="ctr" defTabSz="917883"/>
            <a:r>
              <a:rPr lang="en-US" altLang="zh-CN" sz="8000" dirty="0">
                <a:solidFill>
                  <a:srgbClr val="003C72"/>
                </a:solidFill>
                <a:latin typeface="方正姚体" panose="02010601030101010101" pitchFamily="2" charset="-122"/>
                <a:ea typeface="方正姚体" panose="02010601030101010101" pitchFamily="2" charset="-122"/>
                <a:cs typeface="+mn-ea"/>
                <a:sym typeface="+mn-lt"/>
              </a:rPr>
              <a:t>oracle</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2124307" y="2676614"/>
            <a:ext cx="8033555" cy="2626556"/>
          </a:xfrm>
          <a:prstGeom prst="rect">
            <a:avLst/>
          </a:prstGeom>
        </p:spPr>
        <p:txBody>
          <a:bodyPr wrap="square" lIns="71314" tIns="35657" rIns="71314" bIns="35657">
            <a:spAutoFit/>
          </a:bodyPr>
          <a:lstStyle/>
          <a:p>
            <a:pPr algn="ctr" defTabSz="917883"/>
            <a:r>
              <a:rPr lang="zh-CN" altLang="en-US" sz="16600" dirty="0">
                <a:solidFill>
                  <a:srgbClr val="003C72"/>
                </a:solidFill>
                <a:latin typeface="Agency FB" panose="020B0503020202020204" pitchFamily="34" charset="0"/>
                <a:cs typeface="+mn-ea"/>
                <a:sym typeface="+mn-lt"/>
              </a:rPr>
              <a:t>甲骨文</a:t>
            </a:r>
            <a:endParaRPr lang="en-US" altLang="zh-CN" sz="72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4" y="81756"/>
            <a:ext cx="3518520" cy="3518520"/>
          </a:xfrm>
          <a:prstGeom prst="rect">
            <a:avLst/>
          </a:prstGeom>
        </p:spPr>
      </p:pic>
    </p:spTree>
    <p:extLst>
      <p:ext uri="{BB962C8B-B14F-4D97-AF65-F5344CB8AC3E}">
        <p14:creationId xmlns:p14="http://schemas.microsoft.com/office/powerpoint/2010/main" val="1265141218"/>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3D37E-C8D5-43F6-86FC-8B4AB5C1BC3B}"/>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A7AE96C-2900-4CB2-B136-3B6A7F2649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8154" y="-72132"/>
            <a:ext cx="6282399" cy="5559361"/>
          </a:xfrm>
        </p:spPr>
      </p:pic>
    </p:spTree>
    <p:extLst>
      <p:ext uri="{BB962C8B-B14F-4D97-AF65-F5344CB8AC3E}">
        <p14:creationId xmlns:p14="http://schemas.microsoft.com/office/powerpoint/2010/main" val="39462682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F7174-0DD7-471A-8D24-F24C35E522A7}"/>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85BF7EB1-4254-4A55-9AAB-BECC1737D6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5981"/>
            <a:ext cx="9109074" cy="10045186"/>
          </a:xfrm>
        </p:spPr>
      </p:pic>
    </p:spTree>
    <p:extLst>
      <p:ext uri="{BB962C8B-B14F-4D97-AF65-F5344CB8AC3E}">
        <p14:creationId xmlns:p14="http://schemas.microsoft.com/office/powerpoint/2010/main" val="21372956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D2F8F-E27C-4527-ABF6-B3C2646A211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3BE8705-86D6-4DC1-ADF0-D41BC68CBF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6385" y="-31874"/>
            <a:ext cx="3852490" cy="5104060"/>
          </a:xfrm>
        </p:spPr>
      </p:pic>
    </p:spTree>
    <p:extLst>
      <p:ext uri="{BB962C8B-B14F-4D97-AF65-F5344CB8AC3E}">
        <p14:creationId xmlns:p14="http://schemas.microsoft.com/office/powerpoint/2010/main" val="24186241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93872-AD92-43D4-92AB-126F236A3F3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2C002E4-B398-48B1-A4AB-E63BDFEE49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60164"/>
            <a:ext cx="9019524" cy="7196082"/>
          </a:xfrm>
        </p:spPr>
      </p:pic>
    </p:spTree>
    <p:extLst>
      <p:ext uri="{BB962C8B-B14F-4D97-AF65-F5344CB8AC3E}">
        <p14:creationId xmlns:p14="http://schemas.microsoft.com/office/powerpoint/2010/main" val="4915597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4439138" y="-275395"/>
            <a:ext cx="5688632" cy="1841726"/>
          </a:xfrm>
          <a:prstGeom prst="rect">
            <a:avLst/>
          </a:prstGeom>
        </p:spPr>
        <p:txBody>
          <a:bodyPr wrap="square" lIns="71314" tIns="35657" rIns="71314" bIns="35657">
            <a:spAutoFit/>
          </a:bodyPr>
          <a:lstStyle/>
          <a:p>
            <a:pPr algn="ctr" defTabSz="917883"/>
            <a:r>
              <a:rPr lang="en-US" altLang="zh-CN" sz="11500" dirty="0">
                <a:solidFill>
                  <a:srgbClr val="C00000"/>
                </a:solidFill>
                <a:latin typeface="方正姚体" panose="02010601030101010101" pitchFamily="2" charset="-122"/>
                <a:ea typeface="方正姚体" panose="02010601030101010101" pitchFamily="2" charset="-122"/>
                <a:cs typeface="+mn-ea"/>
                <a:sym typeface="+mn-lt"/>
              </a:rPr>
              <a:t>table</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7816">
            <a:off x="1751478" y="1216254"/>
            <a:ext cx="7867259" cy="1303117"/>
          </a:xfrm>
          <a:prstGeom prst="rect">
            <a:avLst/>
          </a:prstGeom>
        </p:spPr>
        <p:txBody>
          <a:bodyPr wrap="square" lIns="71314" tIns="35657" rIns="71314" bIns="35657">
            <a:spAutoFit/>
          </a:bodyPr>
          <a:lstStyle/>
          <a:p>
            <a:pPr algn="ctr" defTabSz="917883"/>
            <a:r>
              <a:rPr lang="zh-CN" altLang="en-US" sz="8000" dirty="0">
                <a:solidFill>
                  <a:srgbClr val="C00000"/>
                </a:solidFill>
                <a:latin typeface="Agency FB" panose="020B0503020202020204" pitchFamily="34" charset="0"/>
                <a:cs typeface="+mn-ea"/>
                <a:sym typeface="+mn-lt"/>
              </a:rPr>
              <a:t>表</a:t>
            </a:r>
            <a:endParaRPr lang="en-US" altLang="zh-CN" sz="8000" dirty="0">
              <a:solidFill>
                <a:srgbClr val="C00000"/>
              </a:solidFill>
              <a:latin typeface="Agency FB" panose="020B0503020202020204" pitchFamily="34" charset="0"/>
              <a:cs typeface="+mn-ea"/>
              <a:sym typeface="+mn-lt"/>
            </a:endParaRP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38" y="-15471"/>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24402">
            <a:off x="1526641" y="2926554"/>
            <a:ext cx="7434063" cy="1569660"/>
          </a:xfrm>
          <a:prstGeom prst="rect">
            <a:avLst/>
          </a:prstGeom>
        </p:spPr>
        <p:txBody>
          <a:bodyPr wrap="square">
            <a:spAutoFit/>
          </a:bodyPr>
          <a:lstStyle/>
          <a:p>
            <a:pPr lvl="0" algn="ctr" defTabSz="917883"/>
            <a:r>
              <a:rPr lang="zh-CN" altLang="en-US" sz="9600" dirty="0">
                <a:solidFill>
                  <a:srgbClr val="C00000"/>
                </a:solidFill>
                <a:latin typeface="Agency FB" panose="020B0503020202020204" pitchFamily="34" charset="0"/>
                <a:cs typeface="+mn-ea"/>
                <a:sym typeface="+mn-lt"/>
              </a:rPr>
              <a:t>字段的修改</a:t>
            </a:r>
            <a:endParaRPr lang="en-US" altLang="zh-CN" sz="1100" dirty="0">
              <a:solidFill>
                <a:prstClr val="black"/>
              </a:solidFill>
              <a:sym typeface="+mn-lt"/>
            </a:endParaRPr>
          </a:p>
        </p:txBody>
      </p:sp>
    </p:spTree>
    <p:extLst>
      <p:ext uri="{BB962C8B-B14F-4D97-AF65-F5344CB8AC3E}">
        <p14:creationId xmlns:p14="http://schemas.microsoft.com/office/powerpoint/2010/main" val="221357910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C5906F-B76A-4743-83E6-6A5446A7490A}"/>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B3911C8F-5133-419D-B1F8-0681C090325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6146" y="0"/>
            <a:ext cx="3528392" cy="5040560"/>
          </a:xfrm>
        </p:spPr>
      </p:pic>
    </p:spTree>
    <p:extLst>
      <p:ext uri="{BB962C8B-B14F-4D97-AF65-F5344CB8AC3E}">
        <p14:creationId xmlns:p14="http://schemas.microsoft.com/office/powerpoint/2010/main" val="24801160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A9FDFA-AC47-46D5-BAD1-3B7E4C0F1D32}"/>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7D0F148-4666-47A9-BE3F-43E20986CC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0855" y="0"/>
            <a:ext cx="10394726" cy="5712118"/>
          </a:xfrm>
        </p:spPr>
      </p:pic>
    </p:spTree>
    <p:extLst>
      <p:ext uri="{BB962C8B-B14F-4D97-AF65-F5344CB8AC3E}">
        <p14:creationId xmlns:p14="http://schemas.microsoft.com/office/powerpoint/2010/main" val="390340870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E4DA8D-2E71-48E4-8F8F-9A136622386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B3E58B8-E11A-4B4B-965D-E9DC2B7F1C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9" y="-432172"/>
            <a:ext cx="9002934" cy="6299925"/>
          </a:xfrm>
        </p:spPr>
      </p:pic>
    </p:spTree>
    <p:extLst>
      <p:ext uri="{BB962C8B-B14F-4D97-AF65-F5344CB8AC3E}">
        <p14:creationId xmlns:p14="http://schemas.microsoft.com/office/powerpoint/2010/main" val="25049996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E98938-3542-4BA2-9344-78333CAD0394}"/>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B430015-810B-4235-8BB3-CAC77D7F09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1"/>
            <a:ext cx="9001125" cy="5949181"/>
          </a:xfrm>
        </p:spPr>
      </p:pic>
    </p:spTree>
    <p:extLst>
      <p:ext uri="{BB962C8B-B14F-4D97-AF65-F5344CB8AC3E}">
        <p14:creationId xmlns:p14="http://schemas.microsoft.com/office/powerpoint/2010/main" val="11120439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C3D61-7631-48CC-9240-35334CA548F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EEF7CA-B4CA-4D2C-8506-8DCCB61AA743}"/>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99A60D34-744F-4F75-B1E0-9FE48873107E}"/>
              </a:ext>
            </a:extLst>
          </p:cNvPr>
          <p:cNvPicPr>
            <a:picLocks noChangeAspect="1"/>
          </p:cNvPicPr>
          <p:nvPr/>
        </p:nvPicPr>
        <p:blipFill>
          <a:blip r:embed="rId2"/>
          <a:stretch>
            <a:fillRect/>
          </a:stretch>
        </p:blipFill>
        <p:spPr>
          <a:xfrm>
            <a:off x="-107950" y="-132560"/>
            <a:ext cx="9109075" cy="5824390"/>
          </a:xfrm>
          <a:prstGeom prst="rect">
            <a:avLst/>
          </a:prstGeom>
        </p:spPr>
      </p:pic>
    </p:spTree>
    <p:extLst>
      <p:ext uri="{BB962C8B-B14F-4D97-AF65-F5344CB8AC3E}">
        <p14:creationId xmlns:p14="http://schemas.microsoft.com/office/powerpoint/2010/main" val="14497318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1188194" y="13212"/>
            <a:ext cx="5688632" cy="1426227"/>
          </a:xfrm>
          <a:prstGeom prst="rect">
            <a:avLst/>
          </a:prstGeom>
        </p:spPr>
        <p:txBody>
          <a:bodyPr wrap="square" lIns="71314" tIns="35657" rIns="71314" bIns="35657">
            <a:spAutoFit/>
          </a:bodyPr>
          <a:lstStyle/>
          <a:p>
            <a:pPr algn="ctr" defTabSz="917883"/>
            <a:r>
              <a:rPr lang="en-US" altLang="zh-CN" sz="8800" dirty="0">
                <a:solidFill>
                  <a:srgbClr val="C00000"/>
                </a:solidFill>
                <a:latin typeface="方正姚体" panose="02010601030101010101" pitchFamily="2" charset="-122"/>
                <a:ea typeface="方正姚体" panose="02010601030101010101" pitchFamily="2" charset="-122"/>
                <a:cs typeface="+mn-ea"/>
                <a:sym typeface="+mn-lt"/>
              </a:rPr>
              <a:t>analyze</a:t>
            </a:r>
            <a:endParaRPr lang="en-GB" altLang="zh-CN" sz="88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435453">
            <a:off x="-684014" y="2113507"/>
            <a:ext cx="5976664" cy="3134387"/>
          </a:xfrm>
          <a:prstGeom prst="rect">
            <a:avLst/>
          </a:prstGeom>
        </p:spPr>
        <p:txBody>
          <a:bodyPr wrap="square" lIns="71314" tIns="35657" rIns="71314" bIns="35657">
            <a:spAutoFit/>
          </a:bodyPr>
          <a:lstStyle/>
          <a:p>
            <a:pPr algn="ctr" defTabSz="917883"/>
            <a:r>
              <a:rPr lang="zh-CN" altLang="en-US" sz="19900" dirty="0">
                <a:solidFill>
                  <a:srgbClr val="C00000"/>
                </a:solidFill>
                <a:latin typeface="Agency FB" panose="020B0503020202020204" pitchFamily="34" charset="0"/>
                <a:cs typeface="+mn-ea"/>
                <a:sym typeface="+mn-lt"/>
              </a:rPr>
              <a:t>分析</a:t>
            </a:r>
            <a:endParaRPr lang="en-US" altLang="zh-CN" sz="19900" dirty="0">
              <a:solidFill>
                <a:srgbClr val="C00000"/>
              </a:solidFill>
              <a:latin typeface="Agency FB" panose="020B0503020202020204" pitchFamily="34" charset="0"/>
              <a:cs typeface="+mn-ea"/>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642" y="2113507"/>
            <a:ext cx="2726432" cy="2726432"/>
          </a:xfrm>
          <a:prstGeom prst="rect">
            <a:avLst/>
          </a:prstGeom>
        </p:spPr>
      </p:pic>
    </p:spTree>
    <p:extLst>
      <p:ext uri="{BB962C8B-B14F-4D97-AF65-F5344CB8AC3E}">
        <p14:creationId xmlns:p14="http://schemas.microsoft.com/office/powerpoint/2010/main" val="34608012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67FDE-38B0-4E17-917C-A20C277A20A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D20CA2A-6CBD-4CE2-9F64-AED08C4B825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C1D4201-3EE1-42BC-B819-3B8B7A746959}"/>
              </a:ext>
            </a:extLst>
          </p:cNvPr>
          <p:cNvPicPr>
            <a:picLocks noChangeAspect="1"/>
          </p:cNvPicPr>
          <p:nvPr/>
        </p:nvPicPr>
        <p:blipFill>
          <a:blip r:embed="rId2"/>
          <a:stretch>
            <a:fillRect/>
          </a:stretch>
        </p:blipFill>
        <p:spPr>
          <a:xfrm>
            <a:off x="1290142" y="-1"/>
            <a:ext cx="6420840" cy="5040313"/>
          </a:xfrm>
          <a:prstGeom prst="rect">
            <a:avLst/>
          </a:prstGeom>
        </p:spPr>
      </p:pic>
    </p:spTree>
    <p:extLst>
      <p:ext uri="{BB962C8B-B14F-4D97-AF65-F5344CB8AC3E}">
        <p14:creationId xmlns:p14="http://schemas.microsoft.com/office/powerpoint/2010/main" val="34988886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23319-706A-4A99-BE09-34ACBC21CE4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E192D72-BC3B-475F-AD87-03DE25C2BD7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579121D-849A-4146-8E79-BF54E09EE504}"/>
              </a:ext>
            </a:extLst>
          </p:cNvPr>
          <p:cNvPicPr>
            <a:picLocks noChangeAspect="1"/>
          </p:cNvPicPr>
          <p:nvPr/>
        </p:nvPicPr>
        <p:blipFill>
          <a:blip r:embed="rId2"/>
          <a:stretch>
            <a:fillRect/>
          </a:stretch>
        </p:blipFill>
        <p:spPr>
          <a:xfrm>
            <a:off x="1980282" y="9570"/>
            <a:ext cx="6389905" cy="5040313"/>
          </a:xfrm>
          <a:prstGeom prst="rect">
            <a:avLst/>
          </a:prstGeom>
        </p:spPr>
      </p:pic>
    </p:spTree>
    <p:extLst>
      <p:ext uri="{BB962C8B-B14F-4D97-AF65-F5344CB8AC3E}">
        <p14:creationId xmlns:p14="http://schemas.microsoft.com/office/powerpoint/2010/main" val="18046159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965305-69CD-40BE-A8D7-6ECD6145DBB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BA3AC08-EC08-4D02-B5C6-9EE0F4E3E64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DA955E7-DA09-4D89-8637-0746F3ED9424}"/>
              </a:ext>
            </a:extLst>
          </p:cNvPr>
          <p:cNvPicPr>
            <a:picLocks noChangeAspect="1"/>
          </p:cNvPicPr>
          <p:nvPr/>
        </p:nvPicPr>
        <p:blipFill>
          <a:blip r:embed="rId2"/>
          <a:stretch>
            <a:fillRect/>
          </a:stretch>
        </p:blipFill>
        <p:spPr>
          <a:xfrm>
            <a:off x="612130" y="-87581"/>
            <a:ext cx="6404818" cy="5040313"/>
          </a:xfrm>
          <a:prstGeom prst="rect">
            <a:avLst/>
          </a:prstGeom>
        </p:spPr>
      </p:pic>
    </p:spTree>
    <p:extLst>
      <p:ext uri="{BB962C8B-B14F-4D97-AF65-F5344CB8AC3E}">
        <p14:creationId xmlns:p14="http://schemas.microsoft.com/office/powerpoint/2010/main" val="32994474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10762A-6020-4DF3-8A65-AFAB761B93D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A1AABE6-5267-4401-8E81-B625E7DA68B3}"/>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1857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E489FAB3-FFEE-4785-9D4D-FC8FA664E89D}"/>
              </a:ext>
            </a:extLst>
          </p:cNvPr>
          <p:cNvSpPr txBox="1">
            <a:spLocks/>
          </p:cNvSpPr>
          <p:nvPr/>
        </p:nvSpPr>
        <p:spPr>
          <a:xfrm rot="21375240">
            <a:off x="-331972" y="871009"/>
            <a:ext cx="9201021" cy="3852311"/>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zh-CN" altLang="en-US" sz="6000" dirty="0"/>
              <a:t>筛选出</a:t>
            </a:r>
            <a:endParaRPr lang="en-US" altLang="zh-CN" sz="6000" dirty="0"/>
          </a:p>
          <a:p>
            <a:pPr marL="0" indent="0" algn="ctr">
              <a:buFont typeface="Arial" pitchFamily="34" charset="0"/>
              <a:buNone/>
            </a:pPr>
            <a:r>
              <a:rPr lang="en-US" altLang="zh-CN" sz="8000" dirty="0"/>
              <a:t>1975</a:t>
            </a:r>
            <a:r>
              <a:rPr lang="zh-CN" altLang="en-US" sz="8000" dirty="0"/>
              <a:t>年之后</a:t>
            </a:r>
            <a:r>
              <a:rPr lang="zh-CN" altLang="en-US" sz="6000" dirty="0"/>
              <a:t>的</a:t>
            </a:r>
            <a:r>
              <a:rPr lang="zh-CN" altLang="en-US" sz="7200" dirty="0"/>
              <a:t>人</a:t>
            </a:r>
            <a:endParaRPr lang="zh-CN" altLang="en-US" sz="15400" dirty="0"/>
          </a:p>
        </p:txBody>
      </p:sp>
    </p:spTree>
    <p:extLst>
      <p:ext uri="{BB962C8B-B14F-4D97-AF65-F5344CB8AC3E}">
        <p14:creationId xmlns:p14="http://schemas.microsoft.com/office/powerpoint/2010/main" val="27486921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22600">
            <a:off x="1325776" y="-33468"/>
            <a:ext cx="5688632" cy="1303117"/>
          </a:xfrm>
          <a:prstGeom prst="rect">
            <a:avLst/>
          </a:prstGeom>
        </p:spPr>
        <p:txBody>
          <a:bodyPr wrap="square" lIns="71314" tIns="35657" rIns="71314" bIns="35657">
            <a:spAutoFit/>
          </a:bodyPr>
          <a:lstStyle/>
          <a:p>
            <a:pPr algn="ctr" defTabSz="917883"/>
            <a:r>
              <a:rPr lang="en-US" altLang="zh-CN" sz="8000" dirty="0">
                <a:solidFill>
                  <a:srgbClr val="003C72"/>
                </a:solidFill>
                <a:latin typeface="方正姚体" panose="02010601030101010101" pitchFamily="2" charset="-122"/>
                <a:ea typeface="方正姚体" panose="02010601030101010101" pitchFamily="2" charset="-122"/>
                <a:cs typeface="+mn-ea"/>
                <a:sym typeface="+mn-lt"/>
              </a:rPr>
              <a:t>2NormalForm</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697202" y="1200691"/>
            <a:ext cx="4591179" cy="4319327"/>
          </a:xfrm>
          <a:prstGeom prst="rect">
            <a:avLst/>
          </a:prstGeom>
        </p:spPr>
        <p:txBody>
          <a:bodyPr wrap="square" lIns="71314" tIns="35657" rIns="71314" bIns="35657">
            <a:spAutoFit/>
          </a:bodyPr>
          <a:lstStyle/>
          <a:p>
            <a:pPr algn="ctr" defTabSz="917883"/>
            <a:r>
              <a:rPr lang="zh-CN" altLang="en-US" sz="13800" dirty="0">
                <a:solidFill>
                  <a:srgbClr val="003C72"/>
                </a:solidFill>
                <a:latin typeface="Agency FB" panose="020B0503020202020204" pitchFamily="34" charset="0"/>
                <a:cs typeface="+mn-ea"/>
                <a:sym typeface="+mn-lt"/>
              </a:rPr>
              <a:t>第二范式</a:t>
            </a:r>
            <a:endParaRPr lang="en-US" altLang="zh-CN" sz="66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562" y="1550688"/>
            <a:ext cx="3518520" cy="3518520"/>
          </a:xfrm>
          <a:prstGeom prst="rect">
            <a:avLst/>
          </a:prstGeom>
        </p:spPr>
      </p:pic>
    </p:spTree>
    <p:extLst>
      <p:ext uri="{BB962C8B-B14F-4D97-AF65-F5344CB8AC3E}">
        <p14:creationId xmlns:p14="http://schemas.microsoft.com/office/powerpoint/2010/main" val="235420484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4A9BC-0D68-4B9D-B483-B60A3D77A11A}"/>
              </a:ext>
            </a:extLst>
          </p:cNvPr>
          <p:cNvSpPr>
            <a:spLocks noGrp="1"/>
          </p:cNvSpPr>
          <p:nvPr>
            <p:ph type="title"/>
          </p:nvPr>
        </p:nvSpPr>
        <p:spPr>
          <a:xfrm rot="20928883">
            <a:off x="1791237" y="2268298"/>
            <a:ext cx="10369152" cy="3520780"/>
          </a:xfrm>
        </p:spPr>
        <p:txBody>
          <a:bodyPr>
            <a:normAutofit fontScale="90000"/>
          </a:bodyPr>
          <a:lstStyle/>
          <a:p>
            <a:r>
              <a:rPr lang="en-US" altLang="zh-CN" sz="23900" dirty="0"/>
              <a:t>1NF</a:t>
            </a:r>
            <a:endParaRPr lang="zh-CN" altLang="en-US" sz="23900" dirty="0"/>
          </a:p>
        </p:txBody>
      </p:sp>
      <p:sp>
        <p:nvSpPr>
          <p:cNvPr id="3" name="内容占位符 2">
            <a:extLst>
              <a:ext uri="{FF2B5EF4-FFF2-40B4-BE49-F238E27FC236}">
                <a16:creationId xmlns:a16="http://schemas.microsoft.com/office/drawing/2014/main" id="{5F35D0F7-D26F-471D-8F8B-101275460B26}"/>
              </a:ext>
            </a:extLst>
          </p:cNvPr>
          <p:cNvSpPr>
            <a:spLocks noGrp="1"/>
          </p:cNvSpPr>
          <p:nvPr>
            <p:ph idx="1"/>
          </p:nvPr>
        </p:nvSpPr>
        <p:spPr>
          <a:xfrm>
            <a:off x="450055" y="353522"/>
            <a:ext cx="8101013" cy="3326374"/>
          </a:xfrm>
        </p:spPr>
        <p:txBody>
          <a:bodyPr/>
          <a:lstStyle/>
          <a:p>
            <a:pPr marL="0" indent="0">
              <a:buNone/>
            </a:pPr>
            <a:r>
              <a:rPr lang="en-US" altLang="zh-CN" dirty="0">
                <a:solidFill>
                  <a:srgbClr val="003C72"/>
                </a:solidFill>
              </a:rPr>
              <a:t>First normal form (1NF) is a property of a relation in a relational database. A relation is in first normal form if and only if the domain of each attribute contains only atomic (indivisible) values, and the value of each attribute contains only a single value from that domain.</a:t>
            </a:r>
            <a:endParaRPr lang="zh-CN" altLang="en-US" dirty="0">
              <a:solidFill>
                <a:srgbClr val="003C72"/>
              </a:solidFill>
            </a:endParaRPr>
          </a:p>
        </p:txBody>
      </p:sp>
    </p:spTree>
    <p:extLst>
      <p:ext uri="{BB962C8B-B14F-4D97-AF65-F5344CB8AC3E}">
        <p14:creationId xmlns:p14="http://schemas.microsoft.com/office/powerpoint/2010/main" val="2817313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3AD0AF-784E-47CA-988A-2C5F78BD930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6A91916-7F9A-4CE8-84BC-2F0E46BA6A9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252F7AE-24BB-4931-8EB9-866C9A0FBC9E}"/>
              </a:ext>
            </a:extLst>
          </p:cNvPr>
          <p:cNvPicPr>
            <a:picLocks noChangeAspect="1"/>
          </p:cNvPicPr>
          <p:nvPr/>
        </p:nvPicPr>
        <p:blipFill>
          <a:blip r:embed="rId2"/>
          <a:stretch>
            <a:fillRect/>
          </a:stretch>
        </p:blipFill>
        <p:spPr>
          <a:xfrm>
            <a:off x="-29162" y="63860"/>
            <a:ext cx="9030287" cy="5553715"/>
          </a:xfrm>
          <a:prstGeom prst="rect">
            <a:avLst/>
          </a:prstGeom>
        </p:spPr>
      </p:pic>
    </p:spTree>
    <p:extLst>
      <p:ext uri="{BB962C8B-B14F-4D97-AF65-F5344CB8AC3E}">
        <p14:creationId xmlns:p14="http://schemas.microsoft.com/office/powerpoint/2010/main" val="5730429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865A6B-FC8A-4C1A-AC35-DDCF86A85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250" y="-55247"/>
            <a:ext cx="5490623" cy="5040313"/>
          </a:xfrm>
          <a:prstGeom prst="rect">
            <a:avLst/>
          </a:prstGeom>
        </p:spPr>
      </p:pic>
      <p:pic>
        <p:nvPicPr>
          <p:cNvPr id="7" name="图片 6">
            <a:extLst>
              <a:ext uri="{FF2B5EF4-FFF2-40B4-BE49-F238E27FC236}">
                <a16:creationId xmlns:a16="http://schemas.microsoft.com/office/drawing/2014/main" id="{CF86E582-652F-4D00-BD36-A5B859F88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0282" y="-78144"/>
            <a:ext cx="5490623" cy="5040313"/>
          </a:xfrm>
          <a:prstGeom prst="rect">
            <a:avLst/>
          </a:prstGeom>
        </p:spPr>
      </p:pic>
    </p:spTree>
    <p:extLst>
      <p:ext uri="{BB962C8B-B14F-4D97-AF65-F5344CB8AC3E}">
        <p14:creationId xmlns:p14="http://schemas.microsoft.com/office/powerpoint/2010/main" val="36185084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1188194" y="13212"/>
            <a:ext cx="5688632" cy="1426227"/>
          </a:xfrm>
          <a:prstGeom prst="rect">
            <a:avLst/>
          </a:prstGeom>
        </p:spPr>
        <p:txBody>
          <a:bodyPr wrap="square" lIns="71314" tIns="35657" rIns="71314" bIns="35657">
            <a:spAutoFit/>
          </a:bodyPr>
          <a:lstStyle/>
          <a:p>
            <a:pPr algn="ctr" defTabSz="917883"/>
            <a:r>
              <a:rPr lang="en-US" altLang="zh-CN" sz="8800" dirty="0">
                <a:solidFill>
                  <a:srgbClr val="C00000"/>
                </a:solidFill>
                <a:latin typeface="方正姚体" panose="02010601030101010101" pitchFamily="2" charset="-122"/>
                <a:ea typeface="方正姚体" panose="02010601030101010101" pitchFamily="2" charset="-122"/>
                <a:cs typeface="+mn-ea"/>
                <a:sym typeface="+mn-lt"/>
              </a:rPr>
              <a:t>Primary key</a:t>
            </a:r>
            <a:endParaRPr lang="en-GB" altLang="zh-CN" sz="88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435453">
            <a:off x="-684014" y="2113507"/>
            <a:ext cx="5976664" cy="3134387"/>
          </a:xfrm>
          <a:prstGeom prst="rect">
            <a:avLst/>
          </a:prstGeom>
        </p:spPr>
        <p:txBody>
          <a:bodyPr wrap="square" lIns="71314" tIns="35657" rIns="71314" bIns="35657">
            <a:spAutoFit/>
          </a:bodyPr>
          <a:lstStyle/>
          <a:p>
            <a:pPr algn="ctr" defTabSz="917883"/>
            <a:r>
              <a:rPr lang="zh-CN" altLang="en-US" sz="19900" dirty="0">
                <a:solidFill>
                  <a:srgbClr val="C00000"/>
                </a:solidFill>
                <a:latin typeface="Agency FB" panose="020B0503020202020204" pitchFamily="34" charset="0"/>
                <a:cs typeface="+mn-ea"/>
                <a:sym typeface="+mn-lt"/>
              </a:rPr>
              <a:t>主键</a:t>
            </a:r>
            <a:endParaRPr lang="en-US" altLang="zh-CN" sz="19900" dirty="0">
              <a:solidFill>
                <a:srgbClr val="C00000"/>
              </a:solidFill>
              <a:latin typeface="Agency FB" panose="020B0503020202020204" pitchFamily="34" charset="0"/>
              <a:cs typeface="+mn-ea"/>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642" y="2113507"/>
            <a:ext cx="2726432" cy="2726432"/>
          </a:xfrm>
          <a:prstGeom prst="rect">
            <a:avLst/>
          </a:prstGeom>
        </p:spPr>
      </p:pic>
    </p:spTree>
    <p:extLst>
      <p:ext uri="{BB962C8B-B14F-4D97-AF65-F5344CB8AC3E}">
        <p14:creationId xmlns:p14="http://schemas.microsoft.com/office/powerpoint/2010/main" val="865761077"/>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889B1-A19F-47C6-8F8C-18C9DC2AC63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3EF45A22-D383-4FA4-AF97-648F69F748E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5617113-55A1-4780-AE45-476720EC364C}"/>
              </a:ext>
            </a:extLst>
          </p:cNvPr>
          <p:cNvPicPr>
            <a:picLocks noChangeAspect="1"/>
          </p:cNvPicPr>
          <p:nvPr/>
        </p:nvPicPr>
        <p:blipFill>
          <a:blip r:embed="rId2"/>
          <a:stretch>
            <a:fillRect/>
          </a:stretch>
        </p:blipFill>
        <p:spPr>
          <a:xfrm>
            <a:off x="2655157" y="-1"/>
            <a:ext cx="3690810" cy="5040313"/>
          </a:xfrm>
          <a:prstGeom prst="rect">
            <a:avLst/>
          </a:prstGeom>
        </p:spPr>
      </p:pic>
    </p:spTree>
    <p:extLst>
      <p:ext uri="{BB962C8B-B14F-4D97-AF65-F5344CB8AC3E}">
        <p14:creationId xmlns:p14="http://schemas.microsoft.com/office/powerpoint/2010/main" val="34762533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D7911-F069-45AE-8C1F-323261D5C88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638D142-9439-40A4-94FD-FEEACE6C60CB}"/>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FE9D7FC-F4AC-49C6-8434-2256A4FAEE43}"/>
              </a:ext>
            </a:extLst>
          </p:cNvPr>
          <p:cNvPicPr>
            <a:picLocks noChangeAspect="1"/>
          </p:cNvPicPr>
          <p:nvPr/>
        </p:nvPicPr>
        <p:blipFill>
          <a:blip r:embed="rId2"/>
          <a:stretch>
            <a:fillRect/>
          </a:stretch>
        </p:blipFill>
        <p:spPr>
          <a:xfrm>
            <a:off x="3073479" y="87581"/>
            <a:ext cx="5819572" cy="5040313"/>
          </a:xfrm>
          <a:prstGeom prst="rect">
            <a:avLst/>
          </a:prstGeom>
        </p:spPr>
      </p:pic>
    </p:spTree>
    <p:extLst>
      <p:ext uri="{BB962C8B-B14F-4D97-AF65-F5344CB8AC3E}">
        <p14:creationId xmlns:p14="http://schemas.microsoft.com/office/powerpoint/2010/main" val="19794031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A0B1F-6276-4F2B-9E0E-8C7EE881A07D}"/>
              </a:ext>
            </a:extLst>
          </p:cNvPr>
          <p:cNvSpPr>
            <a:spLocks noGrp="1"/>
          </p:cNvSpPr>
          <p:nvPr>
            <p:ph type="title"/>
          </p:nvPr>
        </p:nvSpPr>
        <p:spPr/>
        <p:txBody>
          <a:bodyPr>
            <a:normAutofit/>
          </a:bodyPr>
          <a:lstStyle/>
          <a:p>
            <a:r>
              <a:rPr lang="en-US" altLang="zh-CN" dirty="0"/>
              <a:t>Why is </a:t>
            </a:r>
            <a:r>
              <a:rPr lang="en-US" altLang="zh-CN" b="1" dirty="0"/>
              <a:t>Access?</a:t>
            </a:r>
            <a:endParaRPr lang="zh-CN" altLang="en-US" dirty="0"/>
          </a:p>
        </p:txBody>
      </p:sp>
      <p:sp>
        <p:nvSpPr>
          <p:cNvPr id="3" name="内容占位符 2">
            <a:extLst>
              <a:ext uri="{FF2B5EF4-FFF2-40B4-BE49-F238E27FC236}">
                <a16:creationId xmlns:a16="http://schemas.microsoft.com/office/drawing/2014/main" id="{E949799C-550D-4495-9722-86F2A1817FE8}"/>
              </a:ext>
            </a:extLst>
          </p:cNvPr>
          <p:cNvSpPr>
            <a:spLocks noGrp="1"/>
          </p:cNvSpPr>
          <p:nvPr>
            <p:ph idx="1"/>
          </p:nvPr>
        </p:nvSpPr>
        <p:spPr>
          <a:xfrm>
            <a:off x="612130" y="520365"/>
            <a:ext cx="8101013" cy="3326374"/>
          </a:xfrm>
        </p:spPr>
        <p:txBody>
          <a:bodyPr/>
          <a:lstStyle/>
          <a:p>
            <a:pPr marL="0" indent="0">
              <a:buNone/>
            </a:pPr>
            <a:r>
              <a:rPr lang="en-US" altLang="zh-CN" dirty="0"/>
              <a:t>Well-designed templates help you quickly build databases. Easily find just the data you want with queries. Instantly create forms for simple data entry. Summarize data in grouped and summary reports. Dozens of Wizards make it easy to get started and get productive.</a:t>
            </a:r>
            <a:endParaRPr lang="zh-CN" altLang="en-US" dirty="0"/>
          </a:p>
        </p:txBody>
      </p:sp>
    </p:spTree>
    <p:extLst>
      <p:ext uri="{BB962C8B-B14F-4D97-AF65-F5344CB8AC3E}">
        <p14:creationId xmlns:p14="http://schemas.microsoft.com/office/powerpoint/2010/main" val="219942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D219303-C55D-442D-83D6-C13AF1BCF354}"/>
              </a:ext>
            </a:extLst>
          </p:cNvPr>
          <p:cNvPicPr>
            <a:picLocks noChangeAspect="1"/>
          </p:cNvPicPr>
          <p:nvPr/>
        </p:nvPicPr>
        <p:blipFill>
          <a:blip r:embed="rId2"/>
          <a:stretch>
            <a:fillRect/>
          </a:stretch>
        </p:blipFill>
        <p:spPr>
          <a:xfrm>
            <a:off x="612130" y="3024212"/>
            <a:ext cx="1836267" cy="1776202"/>
          </a:xfrm>
          <a:prstGeom prst="rect">
            <a:avLst/>
          </a:prstGeom>
        </p:spPr>
      </p:pic>
      <p:sp>
        <p:nvSpPr>
          <p:cNvPr id="2" name="标题 1">
            <a:extLst>
              <a:ext uri="{FF2B5EF4-FFF2-40B4-BE49-F238E27FC236}">
                <a16:creationId xmlns:a16="http://schemas.microsoft.com/office/drawing/2014/main" id="{C3B1D479-EA0B-4734-A715-3D9D7F4B2C9C}"/>
              </a:ext>
            </a:extLst>
          </p:cNvPr>
          <p:cNvSpPr>
            <a:spLocks noGrp="1"/>
          </p:cNvSpPr>
          <p:nvPr>
            <p:ph type="title"/>
          </p:nvPr>
        </p:nvSpPr>
        <p:spPr/>
        <p:txBody>
          <a:bodyPr/>
          <a:lstStyle/>
          <a:p>
            <a:r>
              <a:rPr lang="en-US" altLang="zh-CN" b="1" dirty="0"/>
              <a:t>Import data from Excel</a:t>
            </a:r>
            <a:endParaRPr lang="zh-CN" altLang="en-US" dirty="0"/>
          </a:p>
        </p:txBody>
      </p:sp>
      <p:sp>
        <p:nvSpPr>
          <p:cNvPr id="3" name="内容占位符 2">
            <a:extLst>
              <a:ext uri="{FF2B5EF4-FFF2-40B4-BE49-F238E27FC236}">
                <a16:creationId xmlns:a16="http://schemas.microsoft.com/office/drawing/2014/main" id="{D9C7FADD-070D-4E6C-AE8B-C3D533C467FF}"/>
              </a:ext>
            </a:extLst>
          </p:cNvPr>
          <p:cNvSpPr>
            <a:spLocks noGrp="1"/>
          </p:cNvSpPr>
          <p:nvPr>
            <p:ph idx="1"/>
          </p:nvPr>
        </p:nvSpPr>
        <p:spPr/>
        <p:txBody>
          <a:bodyPr>
            <a:normAutofit fontScale="55000" lnSpcReduction="20000"/>
          </a:bodyPr>
          <a:lstStyle/>
          <a:p>
            <a:endParaRPr lang="en-US" altLang="zh-CN" dirty="0"/>
          </a:p>
          <a:p>
            <a:endParaRPr lang="en-US" altLang="zh-CN" dirty="0"/>
          </a:p>
          <a:p>
            <a:r>
              <a:rPr lang="en-US" altLang="zh-CN" dirty="0"/>
              <a:t>Open the Excel workbook, make sure each column has a heading and a consistent data type, and then select the range of data.</a:t>
            </a:r>
          </a:p>
          <a:p>
            <a:endParaRPr lang="en-US" altLang="zh-CN" dirty="0"/>
          </a:p>
          <a:p>
            <a:r>
              <a:rPr lang="en-US" altLang="zh-CN" dirty="0"/>
              <a:t>Select External Data &gt; Excel.</a:t>
            </a:r>
          </a:p>
          <a:p>
            <a:endParaRPr lang="en-US" altLang="zh-CN" dirty="0"/>
          </a:p>
          <a:p>
            <a:r>
              <a:rPr lang="en-US" altLang="zh-CN" dirty="0"/>
              <a:t>Select Browse to find the Excel file, accept the default values, and then click OK.</a:t>
            </a:r>
          </a:p>
          <a:p>
            <a:endParaRPr lang="en-US" altLang="zh-CN" dirty="0"/>
          </a:p>
          <a:p>
            <a:r>
              <a:rPr lang="en-US" altLang="zh-CN" dirty="0"/>
              <a:t>Select Does the first row of your data contain column headings?, and then click Next.</a:t>
            </a:r>
          </a:p>
          <a:p>
            <a:endParaRPr lang="en-US" altLang="zh-CN" dirty="0"/>
          </a:p>
          <a:p>
            <a:r>
              <a:rPr lang="en-US" altLang="zh-CN" dirty="0"/>
              <a:t>Complete the rest of the wizard screens, and select Finish.</a:t>
            </a:r>
            <a:endParaRPr lang="zh-CN" altLang="en-US" dirty="0"/>
          </a:p>
        </p:txBody>
      </p:sp>
    </p:spTree>
    <p:extLst>
      <p:ext uri="{BB962C8B-B14F-4D97-AF65-F5344CB8AC3E}">
        <p14:creationId xmlns:p14="http://schemas.microsoft.com/office/powerpoint/2010/main" val="2300017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E3E79-10CA-4F58-BD97-F8C75E7D295A}"/>
              </a:ext>
            </a:extLst>
          </p:cNvPr>
          <p:cNvSpPr>
            <a:spLocks noGrp="1"/>
          </p:cNvSpPr>
          <p:nvPr>
            <p:ph type="title"/>
          </p:nvPr>
        </p:nvSpPr>
        <p:spPr/>
        <p:txBody>
          <a:bodyPr>
            <a:normAutofit/>
          </a:bodyPr>
          <a:lstStyle/>
          <a:p>
            <a:r>
              <a:rPr lang="en-US" altLang="zh-CN" b="1" dirty="0"/>
              <a:t>primary key</a:t>
            </a:r>
            <a:endParaRPr lang="zh-CN" altLang="en-US" dirty="0"/>
          </a:p>
        </p:txBody>
      </p:sp>
      <p:sp>
        <p:nvSpPr>
          <p:cNvPr id="4" name="内容占位符 3">
            <a:extLst>
              <a:ext uri="{FF2B5EF4-FFF2-40B4-BE49-F238E27FC236}">
                <a16:creationId xmlns:a16="http://schemas.microsoft.com/office/drawing/2014/main" id="{D649E52A-A680-4CA8-9D3D-9774811DCF1C}"/>
              </a:ext>
            </a:extLst>
          </p:cNvPr>
          <p:cNvSpPr>
            <a:spLocks noGrp="1"/>
          </p:cNvSpPr>
          <p:nvPr>
            <p:ph idx="1"/>
          </p:nvPr>
        </p:nvSpPr>
        <p:spPr>
          <a:xfrm>
            <a:off x="3924498" y="220552"/>
            <a:ext cx="4896544" cy="3326374"/>
          </a:xfrm>
        </p:spPr>
        <p:txBody>
          <a:bodyPr>
            <a:normAutofit fontScale="55000" lnSpcReduction="20000"/>
          </a:bodyPr>
          <a:lstStyle/>
          <a:p>
            <a:endParaRPr lang="en-US" altLang="zh-CN" dirty="0"/>
          </a:p>
          <a:p>
            <a:endParaRPr lang="en-US" altLang="zh-CN" dirty="0"/>
          </a:p>
          <a:p>
            <a:r>
              <a:rPr lang="en-US" altLang="zh-CN" dirty="0"/>
              <a:t>Select File &gt; Save As.</a:t>
            </a:r>
          </a:p>
          <a:p>
            <a:endParaRPr lang="en-US" altLang="zh-CN" dirty="0"/>
          </a:p>
          <a:p>
            <a:r>
              <a:rPr lang="en-US" altLang="zh-CN" dirty="0"/>
              <a:t>Under Database File Types, select Save Database As.</a:t>
            </a:r>
          </a:p>
          <a:p>
            <a:endParaRPr lang="en-US" altLang="zh-CN" dirty="0"/>
          </a:p>
          <a:p>
            <a:r>
              <a:rPr lang="en-US" altLang="zh-CN" dirty="0"/>
              <a:t>Under Advanced, select Back Up Database and then select Save As.</a:t>
            </a:r>
          </a:p>
          <a:p>
            <a:endParaRPr lang="en-US" altLang="zh-CN" dirty="0"/>
          </a:p>
          <a:p>
            <a:r>
              <a:rPr lang="en-US" altLang="zh-CN" dirty="0"/>
              <a:t>The default file name includes the source database and when the backup occurred.</a:t>
            </a:r>
          </a:p>
          <a:p>
            <a:endParaRPr lang="en-US" altLang="zh-CN" dirty="0"/>
          </a:p>
          <a:p>
            <a:r>
              <a:rPr lang="en-US" altLang="zh-CN" dirty="0"/>
              <a:t>Select Save.</a:t>
            </a:r>
            <a:endParaRPr lang="zh-CN" altLang="en-US" dirty="0"/>
          </a:p>
        </p:txBody>
      </p:sp>
      <p:pic>
        <p:nvPicPr>
          <p:cNvPr id="17" name="图片 16">
            <a:extLst>
              <a:ext uri="{FF2B5EF4-FFF2-40B4-BE49-F238E27FC236}">
                <a16:creationId xmlns:a16="http://schemas.microsoft.com/office/drawing/2014/main" id="{23291945-5879-477A-A874-1B2BF8AAD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3" y="1007988"/>
            <a:ext cx="3456384" cy="2301620"/>
          </a:xfrm>
          <a:prstGeom prst="rect">
            <a:avLst/>
          </a:prstGeom>
        </p:spPr>
      </p:pic>
    </p:spTree>
    <p:extLst>
      <p:ext uri="{BB962C8B-B14F-4D97-AF65-F5344CB8AC3E}">
        <p14:creationId xmlns:p14="http://schemas.microsoft.com/office/powerpoint/2010/main" val="37012097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9C4BD6-7E97-42D1-A9B9-F9CCC0DC1FBB}"/>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105F4B55-5A81-448D-ACC7-B50B53E1E3AD}"/>
              </a:ext>
            </a:extLst>
          </p:cNvPr>
          <p:cNvPicPr>
            <a:picLocks noChangeAspect="1"/>
          </p:cNvPicPr>
          <p:nvPr/>
        </p:nvPicPr>
        <p:blipFill>
          <a:blip r:embed="rId2"/>
          <a:stretch>
            <a:fillRect/>
          </a:stretch>
        </p:blipFill>
        <p:spPr>
          <a:xfrm>
            <a:off x="685762" y="401926"/>
            <a:ext cx="2880320" cy="4112264"/>
          </a:xfrm>
          <a:prstGeom prst="rect">
            <a:avLst/>
          </a:prstGeom>
        </p:spPr>
      </p:pic>
      <p:sp>
        <p:nvSpPr>
          <p:cNvPr id="3" name="内容占位符 2">
            <a:extLst>
              <a:ext uri="{FF2B5EF4-FFF2-40B4-BE49-F238E27FC236}">
                <a16:creationId xmlns:a16="http://schemas.microsoft.com/office/drawing/2014/main" id="{C27E11B5-B3E7-47E8-A38A-CD0E4EB631BF}"/>
              </a:ext>
            </a:extLst>
          </p:cNvPr>
          <p:cNvSpPr>
            <a:spLocks noGrp="1"/>
          </p:cNvSpPr>
          <p:nvPr>
            <p:ph idx="1"/>
          </p:nvPr>
        </p:nvSpPr>
        <p:spPr>
          <a:xfrm rot="718322">
            <a:off x="2813244" y="2436735"/>
            <a:ext cx="8101013" cy="3326374"/>
          </a:xfrm>
        </p:spPr>
        <p:txBody>
          <a:bodyPr>
            <a:normAutofit/>
          </a:bodyPr>
          <a:lstStyle/>
          <a:p>
            <a:pPr marL="0" indent="0">
              <a:buNone/>
            </a:pPr>
            <a:r>
              <a:rPr lang="zh-CN" altLang="en-US" sz="11500" dirty="0"/>
              <a:t>设计视图</a:t>
            </a:r>
          </a:p>
        </p:txBody>
      </p:sp>
    </p:spTree>
    <p:extLst>
      <p:ext uri="{BB962C8B-B14F-4D97-AF65-F5344CB8AC3E}">
        <p14:creationId xmlns:p14="http://schemas.microsoft.com/office/powerpoint/2010/main" val="1750529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1AE1D-9214-484C-9AD8-7A575C061AF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D83F4E8-1C60-42C2-940F-8F66B61977E6}"/>
              </a:ext>
            </a:extLst>
          </p:cNvPr>
          <p:cNvSpPr>
            <a:spLocks noGrp="1"/>
          </p:cNvSpPr>
          <p:nvPr>
            <p:ph idx="1"/>
          </p:nvPr>
        </p:nvSpPr>
        <p:spPr>
          <a:xfrm>
            <a:off x="108075" y="87581"/>
            <a:ext cx="4680519" cy="3326374"/>
          </a:xfrm>
        </p:spPr>
        <p:txBody>
          <a:bodyPr>
            <a:normAutofit fontScale="55000" lnSpcReduction="20000"/>
          </a:bodyPr>
          <a:lstStyle/>
          <a:p>
            <a:endParaRPr lang="en-US" altLang="zh-CN" dirty="0"/>
          </a:p>
          <a:p>
            <a:endParaRPr lang="en-US" altLang="zh-CN" dirty="0"/>
          </a:p>
          <a:p>
            <a:r>
              <a:rPr lang="en-US" altLang="zh-CN" dirty="0"/>
              <a:t>Select File &gt; Save As.</a:t>
            </a:r>
          </a:p>
          <a:p>
            <a:endParaRPr lang="en-US" altLang="zh-CN" dirty="0"/>
          </a:p>
          <a:p>
            <a:r>
              <a:rPr lang="en-US" altLang="zh-CN" dirty="0"/>
              <a:t>Under Database File Types, select Save Database As.</a:t>
            </a:r>
          </a:p>
          <a:p>
            <a:endParaRPr lang="en-US" altLang="zh-CN" dirty="0"/>
          </a:p>
          <a:p>
            <a:r>
              <a:rPr lang="en-US" altLang="zh-CN" dirty="0"/>
              <a:t>Under Advanced, select Back Up Database and then select Save As.</a:t>
            </a:r>
          </a:p>
          <a:p>
            <a:endParaRPr lang="en-US" altLang="zh-CN" dirty="0"/>
          </a:p>
          <a:p>
            <a:r>
              <a:rPr lang="en-US" altLang="zh-CN" dirty="0"/>
              <a:t>The default file name includes the source database and when the backup occurred.</a:t>
            </a:r>
          </a:p>
          <a:p>
            <a:endParaRPr lang="en-US" altLang="zh-CN" dirty="0"/>
          </a:p>
          <a:p>
            <a:r>
              <a:rPr lang="en-US" altLang="zh-CN" dirty="0"/>
              <a:t>Select Save.</a:t>
            </a:r>
            <a:endParaRPr lang="zh-CN" altLang="en-US" dirty="0"/>
          </a:p>
        </p:txBody>
      </p:sp>
      <p:pic>
        <p:nvPicPr>
          <p:cNvPr id="8" name="图片 7">
            <a:extLst>
              <a:ext uri="{FF2B5EF4-FFF2-40B4-BE49-F238E27FC236}">
                <a16:creationId xmlns:a16="http://schemas.microsoft.com/office/drawing/2014/main" id="{F41A68FF-C622-43AA-96B7-A41F0ED23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610" y="365053"/>
            <a:ext cx="4161905" cy="2771429"/>
          </a:xfrm>
          <a:prstGeom prst="rect">
            <a:avLst/>
          </a:prstGeom>
        </p:spPr>
      </p:pic>
    </p:spTree>
    <p:extLst>
      <p:ext uri="{BB962C8B-B14F-4D97-AF65-F5344CB8AC3E}">
        <p14:creationId xmlns:p14="http://schemas.microsoft.com/office/powerpoint/2010/main" val="35495824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E3E79-10CA-4F58-BD97-F8C75E7D295A}"/>
              </a:ext>
            </a:extLst>
          </p:cNvPr>
          <p:cNvSpPr>
            <a:spLocks noGrp="1"/>
          </p:cNvSpPr>
          <p:nvPr>
            <p:ph type="title"/>
          </p:nvPr>
        </p:nvSpPr>
        <p:spPr/>
        <p:txBody>
          <a:bodyPr>
            <a:normAutofit/>
          </a:bodyPr>
          <a:lstStyle/>
          <a:p>
            <a:r>
              <a:rPr lang="en-US" altLang="zh-CN" b="1" dirty="0"/>
              <a:t>Query</a:t>
            </a:r>
            <a:endParaRPr lang="zh-CN" altLang="en-US" dirty="0"/>
          </a:p>
        </p:txBody>
      </p:sp>
      <p:sp>
        <p:nvSpPr>
          <p:cNvPr id="12" name="内容占位符 11">
            <a:extLst>
              <a:ext uri="{FF2B5EF4-FFF2-40B4-BE49-F238E27FC236}">
                <a16:creationId xmlns:a16="http://schemas.microsoft.com/office/drawing/2014/main" id="{1D44F788-A1DE-4F76-95BA-5DAF2BC5DAC2}"/>
              </a:ext>
            </a:extLst>
          </p:cNvPr>
          <p:cNvSpPr>
            <a:spLocks noGrp="1"/>
          </p:cNvSpPr>
          <p:nvPr>
            <p:ph idx="1"/>
          </p:nvPr>
        </p:nvSpPr>
        <p:spPr>
          <a:xfrm>
            <a:off x="108075" y="87581"/>
            <a:ext cx="4828872" cy="3326374"/>
          </a:xfrm>
        </p:spPr>
        <p:txBody>
          <a:bodyPr>
            <a:normAutofit fontScale="62500" lnSpcReduction="20000"/>
          </a:bodyPr>
          <a:lstStyle/>
          <a:p>
            <a:pPr marL="0" indent="0">
              <a:buNone/>
            </a:pPr>
            <a:endParaRPr lang="en-US" altLang="zh-CN" dirty="0"/>
          </a:p>
          <a:p>
            <a:r>
              <a:rPr lang="en-US" altLang="zh-CN" dirty="0"/>
              <a:t>Select Create &gt; Query Wizard .</a:t>
            </a:r>
          </a:p>
          <a:p>
            <a:endParaRPr lang="en-US" altLang="zh-CN" dirty="0"/>
          </a:p>
          <a:p>
            <a:r>
              <a:rPr lang="en-US" altLang="zh-CN" dirty="0"/>
              <a:t>Select Simple Query, and then OK.</a:t>
            </a:r>
          </a:p>
          <a:p>
            <a:endParaRPr lang="en-US" altLang="zh-CN" dirty="0"/>
          </a:p>
          <a:p>
            <a:r>
              <a:rPr lang="en-US" altLang="zh-CN" dirty="0"/>
              <a:t>Select the table that contains the field, add the Available Fields you want to Selected Fields, and select Next.</a:t>
            </a:r>
          </a:p>
          <a:p>
            <a:endParaRPr lang="en-US" altLang="zh-CN" dirty="0"/>
          </a:p>
          <a:p>
            <a:r>
              <a:rPr lang="en-US" altLang="zh-CN" dirty="0"/>
              <a:t>Choose whether you want to open the query in Datasheet view or modify the query in Design view, and then select Finish.</a:t>
            </a:r>
            <a:endParaRPr lang="zh-CN" altLang="en-US" dirty="0"/>
          </a:p>
        </p:txBody>
      </p:sp>
      <p:pic>
        <p:nvPicPr>
          <p:cNvPr id="17" name="图片 16">
            <a:extLst>
              <a:ext uri="{FF2B5EF4-FFF2-40B4-BE49-F238E27FC236}">
                <a16:creationId xmlns:a16="http://schemas.microsoft.com/office/drawing/2014/main" id="{1DA7D93C-1A57-4CD7-AEAC-EFD16B7E4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6947" y="98944"/>
            <a:ext cx="3874424" cy="2925268"/>
          </a:xfrm>
          <a:prstGeom prst="rect">
            <a:avLst/>
          </a:prstGeom>
        </p:spPr>
      </p:pic>
    </p:spTree>
    <p:extLst>
      <p:ext uri="{BB962C8B-B14F-4D97-AF65-F5344CB8AC3E}">
        <p14:creationId xmlns:p14="http://schemas.microsoft.com/office/powerpoint/2010/main" val="18650001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8" name="Rectangle 47"/>
          <p:cNvSpPr/>
          <p:nvPr/>
        </p:nvSpPr>
        <p:spPr>
          <a:xfrm>
            <a:off x="1836266" y="1440036"/>
            <a:ext cx="5688632" cy="995340"/>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mn-ea"/>
                <a:sym typeface="+mn-lt"/>
              </a:rPr>
              <a:t>Database</a:t>
            </a:r>
            <a:endParaRPr kumimoji="0" lang="en-GB" altLang="zh-CN" sz="6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1188194" y="2974268"/>
            <a:ext cx="5976664" cy="626008"/>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ea"/>
                <a:sym typeface="+mn-lt"/>
              </a:rPr>
              <a:t>table</a:t>
            </a: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3C72"/>
                </a:solidFill>
                <a:effectLst/>
                <a:uLnTx/>
                <a:uFillTx/>
                <a:latin typeface="Agency FB" panose="020B0503020202020204" pitchFamily="34" charset="0"/>
                <a:ea typeface="微软雅黑"/>
                <a:cs typeface="+mn-ea"/>
                <a:sym typeface="+mn-lt"/>
              </a:rPr>
              <a:t>oeasy</a:t>
            </a:r>
            <a:endParaRPr kumimoji="0" lang="en-GB" altLang="zh-CN" sz="4000" b="0" i="0" u="none" strike="noStrike" kern="1200" cap="none" spc="0" normalizeH="0" baseline="0" noProof="0" dirty="0">
              <a:ln>
                <a:noFill/>
              </a:ln>
              <a:solidFill>
                <a:srgbClr val="003C72"/>
              </a:solidFill>
              <a:effectLst/>
              <a:uLnTx/>
              <a:uFillTx/>
              <a:latin typeface="Agency FB" panose="020B0503020202020204" pitchFamily="34" charset="0"/>
              <a:ea typeface="微软雅黑"/>
              <a:cs typeface="+mn-ea"/>
              <a:sym typeface="+mn-lt"/>
            </a:endParaRPr>
          </a:p>
        </p:txBody>
      </p:sp>
    </p:spTree>
    <p:extLst>
      <p:ext uri="{BB962C8B-B14F-4D97-AF65-F5344CB8AC3E}">
        <p14:creationId xmlns:p14="http://schemas.microsoft.com/office/powerpoint/2010/main" val="245926269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EA6C3-1BF3-4C41-BFDB-56A77ED8145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A6C7714-8E86-488A-BD56-C311DE03F31B}"/>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A83ADF4-9C5A-41E7-88C2-99C4CF3CEB13}"/>
              </a:ext>
            </a:extLst>
          </p:cNvPr>
          <p:cNvPicPr>
            <a:picLocks noChangeAspect="1"/>
          </p:cNvPicPr>
          <p:nvPr/>
        </p:nvPicPr>
        <p:blipFill rotWithShape="1">
          <a:blip r:embed="rId2"/>
          <a:srcRect r="13952"/>
          <a:stretch/>
        </p:blipFill>
        <p:spPr>
          <a:xfrm>
            <a:off x="305763" y="-1"/>
            <a:ext cx="7219135" cy="5040313"/>
          </a:xfrm>
          <a:prstGeom prst="rect">
            <a:avLst/>
          </a:prstGeom>
        </p:spPr>
      </p:pic>
    </p:spTree>
    <p:extLst>
      <p:ext uri="{BB962C8B-B14F-4D97-AF65-F5344CB8AC3E}">
        <p14:creationId xmlns:p14="http://schemas.microsoft.com/office/powerpoint/2010/main" val="8413407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040FB-47DE-44B3-8DDE-0CDE7903EAFE}"/>
              </a:ext>
            </a:extLst>
          </p:cNvPr>
          <p:cNvSpPr>
            <a:spLocks noGrp="1"/>
          </p:cNvSpPr>
          <p:nvPr>
            <p:ph type="title"/>
          </p:nvPr>
        </p:nvSpPr>
        <p:spPr/>
        <p:txBody>
          <a:bodyPr/>
          <a:lstStyle/>
          <a:p>
            <a:endParaRPr lang="zh-CN" altLang="en-US"/>
          </a:p>
        </p:txBody>
      </p:sp>
      <p:pic>
        <p:nvPicPr>
          <p:cNvPr id="10" name="图片 9">
            <a:extLst>
              <a:ext uri="{FF2B5EF4-FFF2-40B4-BE49-F238E27FC236}">
                <a16:creationId xmlns:a16="http://schemas.microsoft.com/office/drawing/2014/main" id="{8D715B2F-E5D9-4EF8-A2E8-F4A96B98C5E9}"/>
              </a:ext>
            </a:extLst>
          </p:cNvPr>
          <p:cNvPicPr/>
          <p:nvPr/>
        </p:nvPicPr>
        <p:blipFill>
          <a:blip r:embed="rId2"/>
          <a:srcRect l="20407" t="22693" r="2119" b="8229"/>
          <a:stretch>
            <a:fillRect/>
          </a:stretch>
        </p:blipFill>
        <p:spPr bwMode="auto">
          <a:xfrm>
            <a:off x="1644501" y="303972"/>
            <a:ext cx="6864568" cy="4432367"/>
          </a:xfrm>
          <a:prstGeom prst="rect">
            <a:avLst/>
          </a:prstGeom>
          <a:noFill/>
          <a:ln w="9525">
            <a:noFill/>
            <a:miter lim="800000"/>
            <a:headEnd/>
            <a:tailEnd/>
          </a:ln>
        </p:spPr>
      </p:pic>
      <p:sp>
        <p:nvSpPr>
          <p:cNvPr id="11" name="AutoShape 2">
            <a:extLst>
              <a:ext uri="{FF2B5EF4-FFF2-40B4-BE49-F238E27FC236}">
                <a16:creationId xmlns:a16="http://schemas.microsoft.com/office/drawing/2014/main" id="{48A8DC8D-D49E-4665-8BE9-29B735584B28}"/>
              </a:ext>
            </a:extLst>
          </p:cNvPr>
          <p:cNvSpPr>
            <a:spLocks noChangeArrowheads="1"/>
          </p:cNvSpPr>
          <p:nvPr/>
        </p:nvSpPr>
        <p:spPr bwMode="auto">
          <a:xfrm>
            <a:off x="492056" y="863972"/>
            <a:ext cx="1028700" cy="296863"/>
          </a:xfrm>
          <a:prstGeom prst="wedgeRoundRectCallout">
            <a:avLst>
              <a:gd name="adj1" fmla="val 87097"/>
              <a:gd name="adj2" fmla="val -34190"/>
              <a:gd name="adj3" fmla="val 16667"/>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a:ln>
                  <a:noFill/>
                </a:ln>
                <a:solidFill>
                  <a:schemeClr val="tx1"/>
                </a:solidFill>
                <a:effectLst/>
                <a:latin typeface="等线" panose="02010600030101010101" pitchFamily="2" charset="-122"/>
                <a:ea typeface="等线" panose="02010600030101010101" pitchFamily="2" charset="-122"/>
              </a:rPr>
              <a:t>记录选取器</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80310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93D826E-D489-4826-922D-11FB873BD531}"/>
              </a:ext>
            </a:extLst>
          </p:cNvPr>
          <p:cNvPicPr/>
          <p:nvPr/>
        </p:nvPicPr>
        <p:blipFill>
          <a:blip r:embed="rId2"/>
          <a:srcRect l="20962" t="23441" r="2420" b="8681"/>
          <a:stretch>
            <a:fillRect/>
          </a:stretch>
        </p:blipFill>
        <p:spPr bwMode="auto">
          <a:xfrm>
            <a:off x="3564458" y="1120211"/>
            <a:ext cx="3987800" cy="2559685"/>
          </a:xfrm>
          <a:prstGeom prst="rect">
            <a:avLst/>
          </a:prstGeom>
          <a:noFill/>
          <a:ln w="9525">
            <a:noFill/>
            <a:miter lim="800000"/>
            <a:headEnd/>
            <a:tailEnd/>
          </a:ln>
        </p:spPr>
      </p:pic>
      <p:sp>
        <p:nvSpPr>
          <p:cNvPr id="2" name="标题 1">
            <a:extLst>
              <a:ext uri="{FF2B5EF4-FFF2-40B4-BE49-F238E27FC236}">
                <a16:creationId xmlns:a16="http://schemas.microsoft.com/office/drawing/2014/main" id="{5DF09D59-9A4D-4C89-948E-CAC6234EB2C9}"/>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C24D37F3-F95E-47A0-891F-86F4F34599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130" y="1296020"/>
            <a:ext cx="3192197" cy="840051"/>
          </a:xfrm>
        </p:spPr>
      </p:pic>
    </p:spTree>
    <p:extLst>
      <p:ext uri="{BB962C8B-B14F-4D97-AF65-F5344CB8AC3E}">
        <p14:creationId xmlns:p14="http://schemas.microsoft.com/office/powerpoint/2010/main" val="23938524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110EB-0562-48F1-9B75-9CBB4BCD299E}"/>
              </a:ext>
            </a:extLst>
          </p:cNvPr>
          <p:cNvSpPr>
            <a:spLocks noGrp="1"/>
          </p:cNvSpPr>
          <p:nvPr>
            <p:ph type="title"/>
          </p:nvPr>
        </p:nvSpPr>
        <p:spPr/>
        <p:txBody>
          <a:bodyPr/>
          <a:lstStyle/>
          <a:p>
            <a:r>
              <a:rPr lang="zh-CN" altLang="en-US" dirty="0"/>
              <a:t>表的筛选与排序</a:t>
            </a:r>
          </a:p>
        </p:txBody>
      </p:sp>
      <p:sp>
        <p:nvSpPr>
          <p:cNvPr id="3" name="内容占位符 2">
            <a:extLst>
              <a:ext uri="{FF2B5EF4-FFF2-40B4-BE49-F238E27FC236}">
                <a16:creationId xmlns:a16="http://schemas.microsoft.com/office/drawing/2014/main" id="{D879856D-886D-4323-9351-34C092ABD5F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5A38386-940E-4539-9D3B-A55673D08E78}"/>
              </a:ext>
            </a:extLst>
          </p:cNvPr>
          <p:cNvPicPr>
            <a:picLocks noChangeAspect="1"/>
          </p:cNvPicPr>
          <p:nvPr/>
        </p:nvPicPr>
        <p:blipFill>
          <a:blip r:embed="rId3"/>
          <a:stretch>
            <a:fillRect/>
          </a:stretch>
        </p:blipFill>
        <p:spPr>
          <a:xfrm>
            <a:off x="468311" y="-1"/>
            <a:ext cx="5904459" cy="3690287"/>
          </a:xfrm>
          <a:prstGeom prst="rect">
            <a:avLst/>
          </a:prstGeom>
        </p:spPr>
      </p:pic>
    </p:spTree>
    <p:extLst>
      <p:ext uri="{BB962C8B-B14F-4D97-AF65-F5344CB8AC3E}">
        <p14:creationId xmlns:p14="http://schemas.microsoft.com/office/powerpoint/2010/main" val="38287179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110EB-0562-48F1-9B75-9CBB4BCD299E}"/>
              </a:ext>
            </a:extLst>
          </p:cNvPr>
          <p:cNvSpPr>
            <a:spLocks noGrp="1"/>
          </p:cNvSpPr>
          <p:nvPr>
            <p:ph type="title"/>
          </p:nvPr>
        </p:nvSpPr>
        <p:spPr>
          <a:xfrm>
            <a:off x="-756022" y="3690286"/>
            <a:ext cx="8101013" cy="840052"/>
          </a:xfrm>
        </p:spPr>
        <p:txBody>
          <a:bodyPr/>
          <a:lstStyle/>
          <a:p>
            <a:r>
              <a:rPr lang="zh-CN" altLang="en-US" dirty="0"/>
              <a:t>表内容的查找与替换</a:t>
            </a:r>
          </a:p>
        </p:txBody>
      </p:sp>
      <p:sp>
        <p:nvSpPr>
          <p:cNvPr id="3" name="内容占位符 2">
            <a:extLst>
              <a:ext uri="{FF2B5EF4-FFF2-40B4-BE49-F238E27FC236}">
                <a16:creationId xmlns:a16="http://schemas.microsoft.com/office/drawing/2014/main" id="{D879856D-886D-4323-9351-34C092ABD5F7}"/>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5FDFB3A-5A41-4582-B6B0-83903E4B1FE2}"/>
              </a:ext>
            </a:extLst>
          </p:cNvPr>
          <p:cNvPicPr>
            <a:picLocks noChangeAspect="1"/>
          </p:cNvPicPr>
          <p:nvPr/>
        </p:nvPicPr>
        <p:blipFill>
          <a:blip r:embed="rId3"/>
          <a:stretch>
            <a:fillRect/>
          </a:stretch>
        </p:blipFill>
        <p:spPr>
          <a:xfrm>
            <a:off x="468311" y="-1"/>
            <a:ext cx="5904459" cy="3690287"/>
          </a:xfrm>
          <a:prstGeom prst="rect">
            <a:avLst/>
          </a:prstGeom>
        </p:spPr>
      </p:pic>
    </p:spTree>
    <p:extLst>
      <p:ext uri="{BB962C8B-B14F-4D97-AF65-F5344CB8AC3E}">
        <p14:creationId xmlns:p14="http://schemas.microsoft.com/office/powerpoint/2010/main" val="18677211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DE3E79-10CA-4F58-BD97-F8C75E7D295A}"/>
              </a:ext>
            </a:extLst>
          </p:cNvPr>
          <p:cNvSpPr>
            <a:spLocks noGrp="1"/>
          </p:cNvSpPr>
          <p:nvPr>
            <p:ph type="title"/>
          </p:nvPr>
        </p:nvSpPr>
        <p:spPr/>
        <p:txBody>
          <a:bodyPr>
            <a:normAutofit/>
          </a:bodyPr>
          <a:lstStyle/>
          <a:p>
            <a:r>
              <a:rPr lang="en-US" altLang="zh-CN" b="1" dirty="0"/>
              <a:t>Form</a:t>
            </a:r>
            <a:endParaRPr lang="zh-CN" altLang="en-US" dirty="0"/>
          </a:p>
        </p:txBody>
      </p:sp>
      <p:sp>
        <p:nvSpPr>
          <p:cNvPr id="12" name="内容占位符 11">
            <a:extLst>
              <a:ext uri="{FF2B5EF4-FFF2-40B4-BE49-F238E27FC236}">
                <a16:creationId xmlns:a16="http://schemas.microsoft.com/office/drawing/2014/main" id="{1D44F788-A1DE-4F76-95BA-5DAF2BC5DAC2}"/>
              </a:ext>
            </a:extLst>
          </p:cNvPr>
          <p:cNvSpPr>
            <a:spLocks noGrp="1"/>
          </p:cNvSpPr>
          <p:nvPr>
            <p:ph idx="1"/>
          </p:nvPr>
        </p:nvSpPr>
        <p:spPr>
          <a:xfrm>
            <a:off x="4716586" y="333644"/>
            <a:ext cx="4176464" cy="3326374"/>
          </a:xfrm>
        </p:spPr>
        <p:txBody>
          <a:bodyPr>
            <a:normAutofit fontScale="70000" lnSpcReduction="20000"/>
          </a:bodyPr>
          <a:lstStyle/>
          <a:p>
            <a:r>
              <a:rPr lang="en-US" altLang="zh-CN" dirty="0"/>
              <a:t>A split form gives you two views of the data at the same time — a Datasheet view and a Form view. For example, use the Datasheet view to find a record and the Form view to edit it.</a:t>
            </a:r>
          </a:p>
          <a:p>
            <a:r>
              <a:rPr lang="en-US" altLang="zh-CN" dirty="0"/>
              <a:t>In the Navigation Pane, select a table or query that contains the data.</a:t>
            </a:r>
          </a:p>
          <a:p>
            <a:r>
              <a:rPr lang="en-US" altLang="zh-CN" dirty="0"/>
              <a:t>Select </a:t>
            </a:r>
            <a:r>
              <a:rPr lang="en-US" altLang="zh-CN" b="1" dirty="0"/>
              <a:t>Create</a:t>
            </a:r>
            <a:r>
              <a:rPr lang="en-US" altLang="zh-CN" dirty="0"/>
              <a:t> &gt; </a:t>
            </a:r>
            <a:r>
              <a:rPr lang="en-US" altLang="zh-CN" b="1" dirty="0"/>
              <a:t>More Forms</a:t>
            </a:r>
            <a:r>
              <a:rPr lang="en-US" altLang="zh-CN" dirty="0"/>
              <a:t> &gt; </a:t>
            </a:r>
            <a:r>
              <a:rPr lang="en-US" altLang="zh-CN" b="1" dirty="0"/>
              <a:t>Split Form</a:t>
            </a:r>
            <a:r>
              <a:rPr lang="en-US" altLang="zh-CN" dirty="0"/>
              <a:t>.</a:t>
            </a:r>
          </a:p>
        </p:txBody>
      </p:sp>
      <p:pic>
        <p:nvPicPr>
          <p:cNvPr id="4" name="图片 3">
            <a:extLst>
              <a:ext uri="{FF2B5EF4-FFF2-40B4-BE49-F238E27FC236}">
                <a16:creationId xmlns:a16="http://schemas.microsoft.com/office/drawing/2014/main" id="{80EF57B8-00DD-4B30-8CA2-FA1948690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 y="1360416"/>
            <a:ext cx="4001058" cy="3658111"/>
          </a:xfrm>
          <a:prstGeom prst="rect">
            <a:avLst/>
          </a:prstGeom>
        </p:spPr>
      </p:pic>
    </p:spTree>
    <p:extLst>
      <p:ext uri="{BB962C8B-B14F-4D97-AF65-F5344CB8AC3E}">
        <p14:creationId xmlns:p14="http://schemas.microsoft.com/office/powerpoint/2010/main" val="23762906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F60C5-B4AC-4E7A-BC7D-8923B4D0A390}"/>
              </a:ext>
            </a:extLst>
          </p:cNvPr>
          <p:cNvSpPr>
            <a:spLocks noGrp="1"/>
          </p:cNvSpPr>
          <p:nvPr>
            <p:ph type="title"/>
          </p:nvPr>
        </p:nvSpPr>
        <p:spPr/>
        <p:txBody>
          <a:bodyPr/>
          <a:lstStyle/>
          <a:p>
            <a:r>
              <a:rPr lang="en-US" altLang="zh-CN" dirty="0"/>
              <a:t>Report</a:t>
            </a:r>
            <a:endParaRPr lang="zh-CN" altLang="en-US" dirty="0"/>
          </a:p>
        </p:txBody>
      </p:sp>
      <p:sp>
        <p:nvSpPr>
          <p:cNvPr id="3" name="内容占位符 2">
            <a:extLst>
              <a:ext uri="{FF2B5EF4-FFF2-40B4-BE49-F238E27FC236}">
                <a16:creationId xmlns:a16="http://schemas.microsoft.com/office/drawing/2014/main" id="{ED5A3794-FE00-456A-8F11-A311EB8ED264}"/>
              </a:ext>
            </a:extLst>
          </p:cNvPr>
          <p:cNvSpPr>
            <a:spLocks noGrp="1"/>
          </p:cNvSpPr>
          <p:nvPr>
            <p:ph idx="1"/>
          </p:nvPr>
        </p:nvSpPr>
        <p:spPr>
          <a:xfrm>
            <a:off x="4068514" y="87581"/>
            <a:ext cx="4932611" cy="3326374"/>
          </a:xfrm>
        </p:spPr>
        <p:txBody>
          <a:bodyPr>
            <a:normAutofit fontScale="62500" lnSpcReduction="20000"/>
          </a:bodyPr>
          <a:lstStyle/>
          <a:p>
            <a:pPr marL="0" indent="0">
              <a:buNone/>
            </a:pPr>
            <a:endParaRPr lang="en-US" altLang="zh-CN" dirty="0"/>
          </a:p>
          <a:p>
            <a:r>
              <a:rPr lang="en-US" altLang="zh-CN" dirty="0"/>
              <a:t>Select Create &gt; Report Wizard.</a:t>
            </a:r>
          </a:p>
          <a:p>
            <a:endParaRPr lang="en-US" altLang="zh-CN" dirty="0"/>
          </a:p>
          <a:p>
            <a:r>
              <a:rPr lang="en-US" altLang="zh-CN" dirty="0"/>
              <a:t>Select a table or query, double-click each field in Available Fields you want to add it to the report, and select Next.</a:t>
            </a:r>
          </a:p>
          <a:p>
            <a:endParaRPr lang="en-US" altLang="zh-CN" dirty="0"/>
          </a:p>
          <a:p>
            <a:r>
              <a:rPr lang="en-US" altLang="zh-CN" dirty="0"/>
              <a:t>Double-click the field you want to group by, and select Next.</a:t>
            </a:r>
          </a:p>
          <a:p>
            <a:endParaRPr lang="en-US" altLang="zh-CN" dirty="0"/>
          </a:p>
          <a:p>
            <a:r>
              <a:rPr lang="en-US" altLang="zh-CN" dirty="0"/>
              <a:t>Complete the rest of the wizard screens, and select Finish.</a:t>
            </a:r>
            <a:endParaRPr lang="zh-CN" altLang="en-US" dirty="0"/>
          </a:p>
        </p:txBody>
      </p:sp>
      <p:pic>
        <p:nvPicPr>
          <p:cNvPr id="8" name="图片 7">
            <a:extLst>
              <a:ext uri="{FF2B5EF4-FFF2-40B4-BE49-F238E27FC236}">
                <a16:creationId xmlns:a16="http://schemas.microsoft.com/office/drawing/2014/main" id="{B2C176EE-D958-40ED-A4DC-2F1044FC2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 y="160292"/>
            <a:ext cx="4104762" cy="3180952"/>
          </a:xfrm>
          <a:prstGeom prst="rect">
            <a:avLst/>
          </a:prstGeom>
        </p:spPr>
      </p:pic>
    </p:spTree>
    <p:extLst>
      <p:ext uri="{BB962C8B-B14F-4D97-AF65-F5344CB8AC3E}">
        <p14:creationId xmlns:p14="http://schemas.microsoft.com/office/powerpoint/2010/main" val="31068452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89D61CC-07ED-491D-8DAA-37C905A1D3A4}"/>
              </a:ext>
            </a:extLst>
          </p:cNvPr>
          <p:cNvPicPr>
            <a:picLocks noChangeAspect="1"/>
          </p:cNvPicPr>
          <p:nvPr/>
        </p:nvPicPr>
        <p:blipFill>
          <a:blip r:embed="rId2"/>
          <a:stretch>
            <a:fillRect/>
          </a:stretch>
        </p:blipFill>
        <p:spPr>
          <a:xfrm>
            <a:off x="396574" y="-1"/>
            <a:ext cx="6402786" cy="5040313"/>
          </a:xfrm>
          <a:prstGeom prst="rect">
            <a:avLst/>
          </a:prstGeom>
        </p:spPr>
      </p:pic>
      <p:sp>
        <p:nvSpPr>
          <p:cNvPr id="2" name="标题 1">
            <a:extLst>
              <a:ext uri="{FF2B5EF4-FFF2-40B4-BE49-F238E27FC236}">
                <a16:creationId xmlns:a16="http://schemas.microsoft.com/office/drawing/2014/main" id="{2C0B2F68-64D4-4BB1-BAE0-16560842EA0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5A8A238-A40B-4D9A-8392-01A8CC067CC9}"/>
              </a:ext>
            </a:extLst>
          </p:cNvPr>
          <p:cNvSpPr>
            <a:spLocks noGrp="1"/>
          </p:cNvSpPr>
          <p:nvPr>
            <p:ph idx="1"/>
          </p:nvPr>
        </p:nvSpPr>
        <p:spPr>
          <a:xfrm rot="21176810">
            <a:off x="2009837" y="2284853"/>
            <a:ext cx="8101013" cy="3326374"/>
          </a:xfrm>
        </p:spPr>
        <p:txBody>
          <a:bodyPr>
            <a:normAutofit/>
          </a:bodyPr>
          <a:lstStyle/>
          <a:p>
            <a:pPr marL="0" indent="0">
              <a:buNone/>
            </a:pPr>
            <a:r>
              <a:rPr lang="zh-CN" altLang="en-US" sz="6600" dirty="0"/>
              <a:t>修改字段数据类型</a:t>
            </a:r>
          </a:p>
        </p:txBody>
      </p:sp>
    </p:spTree>
    <p:extLst>
      <p:ext uri="{BB962C8B-B14F-4D97-AF65-F5344CB8AC3E}">
        <p14:creationId xmlns:p14="http://schemas.microsoft.com/office/powerpoint/2010/main" val="34536442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31C61-8BFC-4F04-B8D1-77C86FBE9CA9}"/>
              </a:ext>
            </a:extLst>
          </p:cNvPr>
          <p:cNvSpPr>
            <a:spLocks noGrp="1"/>
          </p:cNvSpPr>
          <p:nvPr>
            <p:ph type="title"/>
          </p:nvPr>
        </p:nvSpPr>
        <p:spPr/>
        <p:txBody>
          <a:bodyPr/>
          <a:lstStyle/>
          <a:p>
            <a:r>
              <a:rPr lang="en-US" altLang="zh-CN" b="1" dirty="0"/>
              <a:t>help</a:t>
            </a:r>
            <a:endParaRPr lang="zh-CN" altLang="en-US" dirty="0"/>
          </a:p>
        </p:txBody>
      </p:sp>
      <p:sp>
        <p:nvSpPr>
          <p:cNvPr id="3" name="内容占位符 2">
            <a:extLst>
              <a:ext uri="{FF2B5EF4-FFF2-40B4-BE49-F238E27FC236}">
                <a16:creationId xmlns:a16="http://schemas.microsoft.com/office/drawing/2014/main" id="{CACA71E1-E3CD-44D7-97BD-310C3136FB07}"/>
              </a:ext>
            </a:extLst>
          </p:cNvPr>
          <p:cNvSpPr>
            <a:spLocks noGrp="1"/>
          </p:cNvSpPr>
          <p:nvPr>
            <p:ph idx="1"/>
          </p:nvPr>
        </p:nvSpPr>
        <p:spPr>
          <a:xfrm>
            <a:off x="4644578" y="71884"/>
            <a:ext cx="4330616" cy="3326374"/>
          </a:xfrm>
        </p:spPr>
        <p:txBody>
          <a:bodyPr>
            <a:normAutofit fontScale="70000" lnSpcReduction="20000"/>
          </a:bodyPr>
          <a:lstStyle/>
          <a:p>
            <a:endParaRPr lang="en-US" altLang="zh-CN" dirty="0"/>
          </a:p>
          <a:p>
            <a:endParaRPr lang="en-US" altLang="zh-CN" dirty="0"/>
          </a:p>
          <a:p>
            <a:r>
              <a:rPr lang="en-US" altLang="zh-CN" dirty="0"/>
              <a:t>Select Tell me what you want to do at the top of the screen.</a:t>
            </a:r>
          </a:p>
          <a:p>
            <a:endParaRPr lang="en-US" altLang="zh-CN" dirty="0"/>
          </a:p>
          <a:p>
            <a:r>
              <a:rPr lang="en-US" altLang="zh-CN" dirty="0"/>
              <a:t>Type what you want to do.</a:t>
            </a:r>
          </a:p>
          <a:p>
            <a:endParaRPr lang="en-US" altLang="zh-CN" dirty="0"/>
          </a:p>
          <a:p>
            <a:r>
              <a:rPr lang="en-US" altLang="zh-CN" dirty="0"/>
              <a:t>For example, type split form to see how to create a split form, or training to see Access training.</a:t>
            </a:r>
            <a:endParaRPr lang="zh-CN" altLang="en-US" dirty="0"/>
          </a:p>
        </p:txBody>
      </p:sp>
      <p:pic>
        <p:nvPicPr>
          <p:cNvPr id="16" name="图片 15">
            <a:extLst>
              <a:ext uri="{FF2B5EF4-FFF2-40B4-BE49-F238E27FC236}">
                <a16:creationId xmlns:a16="http://schemas.microsoft.com/office/drawing/2014/main" id="{F7CDEDD3-FA57-4CDF-ABC5-1CEE596B6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82" y="238190"/>
            <a:ext cx="4076190" cy="3428571"/>
          </a:xfrm>
          <a:prstGeom prst="rect">
            <a:avLst/>
          </a:prstGeom>
        </p:spPr>
      </p:pic>
    </p:spTree>
    <p:extLst>
      <p:ext uri="{BB962C8B-B14F-4D97-AF65-F5344CB8AC3E}">
        <p14:creationId xmlns:p14="http://schemas.microsoft.com/office/powerpoint/2010/main" val="11819026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F7579-93B4-4271-B644-920A02297D5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50523BD-CFCF-44FF-AF1D-E4A7000B345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E6DA4EC-97E5-4FB1-8A84-BCDFB751CB5D}"/>
              </a:ext>
            </a:extLst>
          </p:cNvPr>
          <p:cNvPicPr>
            <a:picLocks noChangeAspect="1"/>
          </p:cNvPicPr>
          <p:nvPr/>
        </p:nvPicPr>
        <p:blipFill>
          <a:blip r:embed="rId3"/>
          <a:stretch>
            <a:fillRect/>
          </a:stretch>
        </p:blipFill>
        <p:spPr>
          <a:xfrm>
            <a:off x="0" y="359916"/>
            <a:ext cx="9001125" cy="3929063"/>
          </a:xfrm>
          <a:prstGeom prst="rect">
            <a:avLst/>
          </a:prstGeom>
        </p:spPr>
      </p:pic>
    </p:spTree>
    <p:extLst>
      <p:ext uri="{BB962C8B-B14F-4D97-AF65-F5344CB8AC3E}">
        <p14:creationId xmlns:p14="http://schemas.microsoft.com/office/powerpoint/2010/main" val="32414386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CA5857-D59D-42DB-B3D2-89A06BE1F07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AE9DCBF-F937-4C27-90F0-401B26AC783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8F8039A-AA92-4689-8025-E69BEBC51372}"/>
              </a:ext>
            </a:extLst>
          </p:cNvPr>
          <p:cNvPicPr/>
          <p:nvPr/>
        </p:nvPicPr>
        <p:blipFill>
          <a:blip r:embed="rId2"/>
          <a:stretch>
            <a:fillRect/>
          </a:stretch>
        </p:blipFill>
        <p:spPr>
          <a:xfrm>
            <a:off x="451670" y="87581"/>
            <a:ext cx="6497164" cy="4664823"/>
          </a:xfrm>
          <a:prstGeom prst="rect">
            <a:avLst/>
          </a:prstGeom>
        </p:spPr>
      </p:pic>
    </p:spTree>
    <p:extLst>
      <p:ext uri="{BB962C8B-B14F-4D97-AF65-F5344CB8AC3E}">
        <p14:creationId xmlns:p14="http://schemas.microsoft.com/office/powerpoint/2010/main" val="21479885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69199E-DAAA-4F7D-ADBC-99E6312584B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42088F3-A223-43F1-ACD0-BDC174BC1AF8}"/>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69FE2D79-08E6-4A80-A09F-5CF8608F3AF5}"/>
              </a:ext>
            </a:extLst>
          </p:cNvPr>
          <p:cNvPicPr>
            <a:picLocks noChangeAspect="1"/>
          </p:cNvPicPr>
          <p:nvPr/>
        </p:nvPicPr>
        <p:blipFill>
          <a:blip r:embed="rId3"/>
          <a:stretch>
            <a:fillRect/>
          </a:stretch>
        </p:blipFill>
        <p:spPr>
          <a:xfrm>
            <a:off x="-1" y="395101"/>
            <a:ext cx="9001125" cy="4250110"/>
          </a:xfrm>
          <a:prstGeom prst="rect">
            <a:avLst/>
          </a:prstGeom>
        </p:spPr>
      </p:pic>
    </p:spTree>
    <p:extLst>
      <p:ext uri="{BB962C8B-B14F-4D97-AF65-F5344CB8AC3E}">
        <p14:creationId xmlns:p14="http://schemas.microsoft.com/office/powerpoint/2010/main" val="36298139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110EB-0562-48F1-9B75-9CBB4BCD299E}"/>
              </a:ext>
            </a:extLst>
          </p:cNvPr>
          <p:cNvSpPr>
            <a:spLocks noGrp="1"/>
          </p:cNvSpPr>
          <p:nvPr>
            <p:ph type="title"/>
          </p:nvPr>
        </p:nvSpPr>
        <p:spPr>
          <a:xfrm>
            <a:off x="7308874" y="3526006"/>
            <a:ext cx="1368152" cy="840052"/>
          </a:xfrm>
        </p:spPr>
        <p:txBody>
          <a:bodyPr/>
          <a:lstStyle/>
          <a:p>
            <a:r>
              <a:rPr lang="zh-CN" altLang="en-US" dirty="0"/>
              <a:t>主键</a:t>
            </a:r>
          </a:p>
        </p:txBody>
      </p:sp>
      <p:sp>
        <p:nvSpPr>
          <p:cNvPr id="3" name="内容占位符 2">
            <a:extLst>
              <a:ext uri="{FF2B5EF4-FFF2-40B4-BE49-F238E27FC236}">
                <a16:creationId xmlns:a16="http://schemas.microsoft.com/office/drawing/2014/main" id="{D879856D-886D-4323-9351-34C092ABD5F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A997EA4-E3B0-42BA-988A-55E443E9FCCC}"/>
              </a:ext>
            </a:extLst>
          </p:cNvPr>
          <p:cNvPicPr>
            <a:picLocks noChangeAspect="1"/>
          </p:cNvPicPr>
          <p:nvPr/>
        </p:nvPicPr>
        <p:blipFill>
          <a:blip r:embed="rId3"/>
          <a:stretch>
            <a:fillRect/>
          </a:stretch>
        </p:blipFill>
        <p:spPr>
          <a:xfrm>
            <a:off x="0" y="0"/>
            <a:ext cx="7027782" cy="4392364"/>
          </a:xfrm>
          <a:prstGeom prst="rect">
            <a:avLst/>
          </a:prstGeom>
        </p:spPr>
      </p:pic>
      <p:sp>
        <p:nvSpPr>
          <p:cNvPr id="6" name="椭圆 5">
            <a:extLst>
              <a:ext uri="{FF2B5EF4-FFF2-40B4-BE49-F238E27FC236}">
                <a16:creationId xmlns:a16="http://schemas.microsoft.com/office/drawing/2014/main" id="{18260344-CB5B-46E4-9DF2-55806973544F}"/>
              </a:ext>
            </a:extLst>
          </p:cNvPr>
          <p:cNvSpPr/>
          <p:nvPr/>
        </p:nvSpPr>
        <p:spPr>
          <a:xfrm>
            <a:off x="1908274" y="3138214"/>
            <a:ext cx="576064" cy="14401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002747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CCC4C-820B-4ADF-A105-869A6885325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6978350-7810-49B4-AFFA-58BBC2A98E44}"/>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3E4FF36-67B6-475D-A7E3-5A081481E68B}"/>
              </a:ext>
            </a:extLst>
          </p:cNvPr>
          <p:cNvPicPr>
            <a:picLocks noChangeAspect="1"/>
          </p:cNvPicPr>
          <p:nvPr/>
        </p:nvPicPr>
        <p:blipFill>
          <a:blip r:embed="rId3"/>
          <a:stretch>
            <a:fillRect/>
          </a:stretch>
        </p:blipFill>
        <p:spPr>
          <a:xfrm>
            <a:off x="-1" y="-20407"/>
            <a:ext cx="9001125" cy="4905226"/>
          </a:xfrm>
          <a:prstGeom prst="rect">
            <a:avLst/>
          </a:prstGeom>
        </p:spPr>
      </p:pic>
      <p:pic>
        <p:nvPicPr>
          <p:cNvPr id="4" name="图片 3">
            <a:extLst>
              <a:ext uri="{FF2B5EF4-FFF2-40B4-BE49-F238E27FC236}">
                <a16:creationId xmlns:a16="http://schemas.microsoft.com/office/drawing/2014/main" id="{69D41443-806F-4E4F-899F-D84039EDD888}"/>
              </a:ext>
            </a:extLst>
          </p:cNvPr>
          <p:cNvPicPr>
            <a:picLocks noChangeAspect="1"/>
          </p:cNvPicPr>
          <p:nvPr/>
        </p:nvPicPr>
        <p:blipFill>
          <a:blip r:embed="rId4"/>
          <a:stretch>
            <a:fillRect/>
          </a:stretch>
        </p:blipFill>
        <p:spPr>
          <a:xfrm>
            <a:off x="2249191" y="1584052"/>
            <a:ext cx="4502740" cy="3062122"/>
          </a:xfrm>
          <a:prstGeom prst="rect">
            <a:avLst/>
          </a:prstGeom>
        </p:spPr>
      </p:pic>
    </p:spTree>
    <p:extLst>
      <p:ext uri="{BB962C8B-B14F-4D97-AF65-F5344CB8AC3E}">
        <p14:creationId xmlns:p14="http://schemas.microsoft.com/office/powerpoint/2010/main" val="22977652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A7644-28AF-45B1-BDDF-FDB235D20A1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97F0357-6395-4FD6-9D05-0DB044D60BF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BC8270E9-0C91-42DF-BD59-CF357FE9AAB0}"/>
              </a:ext>
            </a:extLst>
          </p:cNvPr>
          <p:cNvPicPr>
            <a:picLocks noChangeAspect="1"/>
          </p:cNvPicPr>
          <p:nvPr/>
        </p:nvPicPr>
        <p:blipFill>
          <a:blip r:embed="rId3"/>
          <a:stretch>
            <a:fillRect/>
          </a:stretch>
        </p:blipFill>
        <p:spPr>
          <a:xfrm>
            <a:off x="-610290" y="722"/>
            <a:ext cx="10221703" cy="5040313"/>
          </a:xfrm>
          <a:prstGeom prst="rect">
            <a:avLst/>
          </a:prstGeom>
        </p:spPr>
      </p:pic>
      <p:sp>
        <p:nvSpPr>
          <p:cNvPr id="5" name="矩形 4">
            <a:extLst>
              <a:ext uri="{FF2B5EF4-FFF2-40B4-BE49-F238E27FC236}">
                <a16:creationId xmlns:a16="http://schemas.microsoft.com/office/drawing/2014/main" id="{84C14B51-AE8B-4961-82F2-E6EAE648A69B}"/>
              </a:ext>
            </a:extLst>
          </p:cNvPr>
          <p:cNvSpPr/>
          <p:nvPr/>
        </p:nvSpPr>
        <p:spPr>
          <a:xfrm>
            <a:off x="-323974" y="3413955"/>
            <a:ext cx="1296144" cy="1770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99642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8" name="Rectangle 47"/>
          <p:cNvSpPr/>
          <p:nvPr/>
        </p:nvSpPr>
        <p:spPr>
          <a:xfrm>
            <a:off x="1836266" y="1440036"/>
            <a:ext cx="5688632" cy="995340"/>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mn-ea"/>
                <a:sym typeface="+mn-lt"/>
              </a:rPr>
              <a:t>Database</a:t>
            </a:r>
            <a:endParaRPr kumimoji="0" lang="en-GB" altLang="zh-CN" sz="6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1188194" y="2974268"/>
            <a:ext cx="5976664" cy="626008"/>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ea"/>
                <a:sym typeface="+mn-lt"/>
              </a:rPr>
              <a:t>query</a:t>
            </a: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3C72"/>
                </a:solidFill>
                <a:effectLst/>
                <a:uLnTx/>
                <a:uFillTx/>
                <a:latin typeface="Agency FB" panose="020B0503020202020204" pitchFamily="34" charset="0"/>
                <a:ea typeface="微软雅黑"/>
                <a:cs typeface="+mn-ea"/>
                <a:sym typeface="+mn-lt"/>
              </a:rPr>
              <a:t>oeasy</a:t>
            </a:r>
            <a:endParaRPr kumimoji="0" lang="en-GB" altLang="zh-CN" sz="4000" b="0" i="0" u="none" strike="noStrike" kern="1200" cap="none" spc="0" normalizeH="0" baseline="0" noProof="0" dirty="0">
              <a:ln>
                <a:noFill/>
              </a:ln>
              <a:solidFill>
                <a:srgbClr val="003C72"/>
              </a:solidFill>
              <a:effectLst/>
              <a:uLnTx/>
              <a:uFillTx/>
              <a:latin typeface="Agency FB" panose="020B0503020202020204" pitchFamily="34" charset="0"/>
              <a:ea typeface="微软雅黑"/>
              <a:cs typeface="+mn-ea"/>
              <a:sym typeface="+mn-lt"/>
            </a:endParaRPr>
          </a:p>
        </p:txBody>
      </p:sp>
    </p:spTree>
    <p:extLst>
      <p:ext uri="{BB962C8B-B14F-4D97-AF65-F5344CB8AC3E}">
        <p14:creationId xmlns:p14="http://schemas.microsoft.com/office/powerpoint/2010/main" val="2441797513"/>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E9F28-A95A-4FEB-AA5E-C6F74CF667C6}"/>
              </a:ext>
            </a:extLst>
          </p:cNvPr>
          <p:cNvSpPr>
            <a:spLocks noGrp="1"/>
          </p:cNvSpPr>
          <p:nvPr>
            <p:ph type="title"/>
          </p:nvPr>
        </p:nvSpPr>
        <p:spPr>
          <a:xfrm>
            <a:off x="3276426" y="3960316"/>
            <a:ext cx="8101013" cy="840052"/>
          </a:xfrm>
        </p:spPr>
        <p:txBody>
          <a:bodyPr/>
          <a:lstStyle/>
          <a:p>
            <a:r>
              <a:rPr lang="zh-CN" altLang="en-US" dirty="0"/>
              <a:t>单表查询</a:t>
            </a:r>
          </a:p>
        </p:txBody>
      </p:sp>
      <p:pic>
        <p:nvPicPr>
          <p:cNvPr id="4" name="图片 3">
            <a:extLst>
              <a:ext uri="{FF2B5EF4-FFF2-40B4-BE49-F238E27FC236}">
                <a16:creationId xmlns:a16="http://schemas.microsoft.com/office/drawing/2014/main" id="{E84BF688-F405-4379-B893-7F6B416967AD}"/>
              </a:ext>
            </a:extLst>
          </p:cNvPr>
          <p:cNvPicPr>
            <a:picLocks noChangeAspect="1"/>
          </p:cNvPicPr>
          <p:nvPr/>
        </p:nvPicPr>
        <p:blipFill>
          <a:blip r:embed="rId2"/>
          <a:stretch>
            <a:fillRect/>
          </a:stretch>
        </p:blipFill>
        <p:spPr>
          <a:xfrm>
            <a:off x="332509" y="235935"/>
            <a:ext cx="5968254" cy="3730159"/>
          </a:xfrm>
          <a:prstGeom prst="rect">
            <a:avLst/>
          </a:prstGeom>
        </p:spPr>
      </p:pic>
    </p:spTree>
    <p:extLst>
      <p:ext uri="{BB962C8B-B14F-4D97-AF65-F5344CB8AC3E}">
        <p14:creationId xmlns:p14="http://schemas.microsoft.com/office/powerpoint/2010/main" val="35154263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2E9F28-A95A-4FEB-AA5E-C6F74CF667C6}"/>
              </a:ext>
            </a:extLst>
          </p:cNvPr>
          <p:cNvSpPr>
            <a:spLocks noGrp="1"/>
          </p:cNvSpPr>
          <p:nvPr>
            <p:ph type="title"/>
          </p:nvPr>
        </p:nvSpPr>
        <p:spPr>
          <a:xfrm>
            <a:off x="3276426" y="3960316"/>
            <a:ext cx="8101013" cy="840052"/>
          </a:xfrm>
        </p:spPr>
        <p:txBody>
          <a:bodyPr/>
          <a:lstStyle/>
          <a:p>
            <a:r>
              <a:rPr lang="zh-CN" altLang="en-US" dirty="0"/>
              <a:t>单表</a:t>
            </a:r>
            <a:r>
              <a:rPr lang="en-US" altLang="zh-CN" dirty="0"/>
              <a:t>SQL</a:t>
            </a:r>
            <a:r>
              <a:rPr lang="zh-CN" altLang="en-US" dirty="0"/>
              <a:t>查询</a:t>
            </a:r>
          </a:p>
        </p:txBody>
      </p:sp>
      <p:pic>
        <p:nvPicPr>
          <p:cNvPr id="3" name="图片 2">
            <a:extLst>
              <a:ext uri="{FF2B5EF4-FFF2-40B4-BE49-F238E27FC236}">
                <a16:creationId xmlns:a16="http://schemas.microsoft.com/office/drawing/2014/main" id="{D3C48662-1CDA-4815-8173-3FED11817F02}"/>
              </a:ext>
            </a:extLst>
          </p:cNvPr>
          <p:cNvPicPr>
            <a:picLocks noChangeAspect="1"/>
          </p:cNvPicPr>
          <p:nvPr/>
        </p:nvPicPr>
        <p:blipFill>
          <a:blip r:embed="rId3"/>
          <a:stretch>
            <a:fillRect/>
          </a:stretch>
        </p:blipFill>
        <p:spPr>
          <a:xfrm>
            <a:off x="366538" y="431924"/>
            <a:ext cx="5819775" cy="3124200"/>
          </a:xfrm>
          <a:prstGeom prst="rect">
            <a:avLst/>
          </a:prstGeom>
        </p:spPr>
      </p:pic>
    </p:spTree>
    <p:extLst>
      <p:ext uri="{BB962C8B-B14F-4D97-AF65-F5344CB8AC3E}">
        <p14:creationId xmlns:p14="http://schemas.microsoft.com/office/powerpoint/2010/main" val="28335847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22600">
            <a:off x="377502" y="359088"/>
            <a:ext cx="5688632" cy="1303117"/>
          </a:xfrm>
          <a:prstGeom prst="rect">
            <a:avLst/>
          </a:prstGeom>
        </p:spPr>
        <p:txBody>
          <a:bodyPr wrap="square" lIns="71314" tIns="35657" rIns="71314" bIns="35657">
            <a:spAutoFit/>
          </a:bodyPr>
          <a:lstStyle/>
          <a:p>
            <a:pPr algn="ctr" defTabSz="917883"/>
            <a:r>
              <a:rPr lang="zh-CN" altLang="en-US" sz="8000" dirty="0">
                <a:solidFill>
                  <a:srgbClr val="003C72"/>
                </a:solidFill>
                <a:latin typeface="方正姚体" panose="02010601030101010101" pitchFamily="2" charset="-122"/>
                <a:ea typeface="方正姚体" panose="02010601030101010101" pitchFamily="2" charset="-122"/>
                <a:cs typeface="+mn-ea"/>
                <a:sym typeface="+mn-lt"/>
              </a:rPr>
              <a:t>关系数据库</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758922" y="2193690"/>
            <a:ext cx="5976664"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概念</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642" y="1345385"/>
            <a:ext cx="3518520" cy="3518520"/>
          </a:xfrm>
          <a:prstGeom prst="rect">
            <a:avLst/>
          </a:prstGeom>
        </p:spPr>
      </p:pic>
    </p:spTree>
    <p:extLst>
      <p:ext uri="{BB962C8B-B14F-4D97-AF65-F5344CB8AC3E}">
        <p14:creationId xmlns:p14="http://schemas.microsoft.com/office/powerpoint/2010/main" val="3430260693"/>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A7CB1E-4BD4-4E45-A304-967F28F710F8}"/>
              </a:ext>
            </a:extLst>
          </p:cNvPr>
          <p:cNvSpPr>
            <a:spLocks noGrp="1"/>
          </p:cNvSpPr>
          <p:nvPr>
            <p:ph type="title"/>
          </p:nvPr>
        </p:nvSpPr>
        <p:spPr/>
        <p:txBody>
          <a:bodyPr/>
          <a:lstStyle/>
          <a:p>
            <a:r>
              <a:rPr lang="zh-CN" altLang="en-US" dirty="0"/>
              <a:t>新建查询</a:t>
            </a:r>
          </a:p>
        </p:txBody>
      </p:sp>
      <p:pic>
        <p:nvPicPr>
          <p:cNvPr id="4" name="图片 3">
            <a:extLst>
              <a:ext uri="{FF2B5EF4-FFF2-40B4-BE49-F238E27FC236}">
                <a16:creationId xmlns:a16="http://schemas.microsoft.com/office/drawing/2014/main" id="{534EEEE6-C775-43C8-BE5C-DB0E5D556900}"/>
              </a:ext>
            </a:extLst>
          </p:cNvPr>
          <p:cNvPicPr>
            <a:picLocks noChangeAspect="1"/>
          </p:cNvPicPr>
          <p:nvPr/>
        </p:nvPicPr>
        <p:blipFill>
          <a:blip r:embed="rId2"/>
          <a:stretch>
            <a:fillRect/>
          </a:stretch>
        </p:blipFill>
        <p:spPr>
          <a:xfrm>
            <a:off x="500062" y="287908"/>
            <a:ext cx="4000500" cy="3600450"/>
          </a:xfrm>
          <a:prstGeom prst="rect">
            <a:avLst/>
          </a:prstGeom>
        </p:spPr>
      </p:pic>
    </p:spTree>
    <p:extLst>
      <p:ext uri="{BB962C8B-B14F-4D97-AF65-F5344CB8AC3E}">
        <p14:creationId xmlns:p14="http://schemas.microsoft.com/office/powerpoint/2010/main" val="7623693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EC717-8E02-4A54-8767-2A34AF181A2E}"/>
              </a:ext>
            </a:extLst>
          </p:cNvPr>
          <p:cNvSpPr>
            <a:spLocks noGrp="1"/>
          </p:cNvSpPr>
          <p:nvPr>
            <p:ph type="title"/>
          </p:nvPr>
        </p:nvSpPr>
        <p:spPr/>
        <p:txBody>
          <a:bodyPr/>
          <a:lstStyle/>
          <a:p>
            <a:r>
              <a:rPr lang="en-US" altLang="zh-CN" dirty="0" err="1"/>
              <a:t>groupby</a:t>
            </a:r>
            <a:endParaRPr lang="zh-CN" altLang="en-US" dirty="0"/>
          </a:p>
        </p:txBody>
      </p:sp>
      <p:sp>
        <p:nvSpPr>
          <p:cNvPr id="3" name="内容占位符 2">
            <a:extLst>
              <a:ext uri="{FF2B5EF4-FFF2-40B4-BE49-F238E27FC236}">
                <a16:creationId xmlns:a16="http://schemas.microsoft.com/office/drawing/2014/main" id="{F25E7E1F-8E46-47CF-BBEB-F83E4B8AC4A0}"/>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AA32B890-BC39-4532-99F0-751BAA1E39D4}"/>
              </a:ext>
            </a:extLst>
          </p:cNvPr>
          <p:cNvPicPr>
            <a:picLocks noChangeAspect="1"/>
          </p:cNvPicPr>
          <p:nvPr/>
        </p:nvPicPr>
        <p:blipFill>
          <a:blip r:embed="rId2"/>
          <a:stretch>
            <a:fillRect/>
          </a:stretch>
        </p:blipFill>
        <p:spPr>
          <a:xfrm>
            <a:off x="102639" y="552352"/>
            <a:ext cx="9102496" cy="2255836"/>
          </a:xfrm>
          <a:prstGeom prst="rect">
            <a:avLst/>
          </a:prstGeom>
        </p:spPr>
      </p:pic>
    </p:spTree>
    <p:extLst>
      <p:ext uri="{BB962C8B-B14F-4D97-AF65-F5344CB8AC3E}">
        <p14:creationId xmlns:p14="http://schemas.microsoft.com/office/powerpoint/2010/main" val="32668923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DE743D-F5FF-4682-8AB7-214BC9E0BD2F}"/>
              </a:ext>
            </a:extLst>
          </p:cNvPr>
          <p:cNvSpPr>
            <a:spLocks noGrp="1"/>
          </p:cNvSpPr>
          <p:nvPr>
            <p:ph type="title"/>
          </p:nvPr>
        </p:nvSpPr>
        <p:spPr/>
        <p:txBody>
          <a:bodyPr/>
          <a:lstStyle/>
          <a:p>
            <a:r>
              <a:rPr lang="zh-CN" altLang="en-US" dirty="0"/>
              <a:t>交叉表查询</a:t>
            </a:r>
          </a:p>
        </p:txBody>
      </p:sp>
      <p:sp>
        <p:nvSpPr>
          <p:cNvPr id="3" name="内容占位符 2">
            <a:extLst>
              <a:ext uri="{FF2B5EF4-FFF2-40B4-BE49-F238E27FC236}">
                <a16:creationId xmlns:a16="http://schemas.microsoft.com/office/drawing/2014/main" id="{A401D195-32DB-4F43-9141-DE1130DE1B61}"/>
              </a:ext>
            </a:extLst>
          </p:cNvPr>
          <p:cNvSpPr>
            <a:spLocks noGrp="1"/>
          </p:cNvSpPr>
          <p:nvPr>
            <p:ph idx="1"/>
          </p:nvPr>
        </p:nvSpPr>
        <p:spPr>
          <a:xfrm>
            <a:off x="4500562" y="356575"/>
            <a:ext cx="7488832" cy="1371494"/>
          </a:xfrm>
        </p:spPr>
        <p:txBody>
          <a:bodyPr>
            <a:normAutofit/>
          </a:bodyPr>
          <a:lstStyle/>
          <a:p>
            <a:pPr marL="0" indent="0">
              <a:buNone/>
            </a:pPr>
            <a:r>
              <a:rPr lang="en-US" altLang="zh-CN" sz="1400" dirty="0"/>
              <a:t>TRANSFORM Sum([ID])</a:t>
            </a:r>
          </a:p>
          <a:p>
            <a:pPr marL="0" indent="0">
              <a:buNone/>
            </a:pPr>
            <a:r>
              <a:rPr lang="en-US" altLang="zh-CN" sz="1400" dirty="0"/>
              <a:t>SELECT [</a:t>
            </a:r>
            <a:r>
              <a:rPr lang="zh-CN" altLang="en-US" sz="1400" dirty="0"/>
              <a:t>销售日期</a:t>
            </a:r>
            <a:r>
              <a:rPr lang="en-US" altLang="zh-CN" sz="1400" dirty="0"/>
              <a:t>], Sum([ID]) AS [</a:t>
            </a:r>
            <a:r>
              <a:rPr lang="zh-CN" altLang="en-US" sz="1400" dirty="0"/>
              <a:t>总计</a:t>
            </a:r>
            <a:r>
              <a:rPr lang="en-US" altLang="zh-CN" sz="1400" dirty="0"/>
              <a:t>]</a:t>
            </a:r>
          </a:p>
          <a:p>
            <a:pPr marL="0" indent="0">
              <a:buNone/>
            </a:pPr>
            <a:r>
              <a:rPr lang="en-US" altLang="zh-CN" sz="1400" dirty="0"/>
              <a:t>FROM </a:t>
            </a:r>
            <a:r>
              <a:rPr lang="zh-CN" altLang="en-US" sz="1400" dirty="0"/>
              <a:t>销售</a:t>
            </a:r>
          </a:p>
          <a:p>
            <a:pPr marL="0" indent="0">
              <a:buNone/>
            </a:pPr>
            <a:r>
              <a:rPr lang="en-US" altLang="zh-CN" sz="1400" dirty="0"/>
              <a:t>GROUP BY [</a:t>
            </a:r>
            <a:r>
              <a:rPr lang="zh-CN" altLang="en-US" sz="1400" dirty="0"/>
              <a:t>销售日期</a:t>
            </a:r>
            <a:r>
              <a:rPr lang="en-US" altLang="zh-CN" sz="1400" dirty="0"/>
              <a:t>]</a:t>
            </a:r>
          </a:p>
          <a:p>
            <a:pPr marL="0" indent="0">
              <a:buNone/>
            </a:pPr>
            <a:r>
              <a:rPr lang="en-US" altLang="zh-CN" sz="1400" dirty="0"/>
              <a:t>PIVOT [</a:t>
            </a:r>
            <a:r>
              <a:rPr lang="zh-CN" altLang="en-US" sz="1400" dirty="0"/>
              <a:t>销售员</a:t>
            </a:r>
            <a:r>
              <a:rPr lang="en-US" altLang="zh-CN" sz="1400" dirty="0"/>
              <a:t>];</a:t>
            </a:r>
            <a:endParaRPr lang="zh-CN" altLang="en-US" sz="1400" dirty="0"/>
          </a:p>
        </p:txBody>
      </p:sp>
      <p:pic>
        <p:nvPicPr>
          <p:cNvPr id="4" name="图片 3">
            <a:extLst>
              <a:ext uri="{FF2B5EF4-FFF2-40B4-BE49-F238E27FC236}">
                <a16:creationId xmlns:a16="http://schemas.microsoft.com/office/drawing/2014/main" id="{6277CB28-00B6-420E-925F-C3A0DB9782D7}"/>
              </a:ext>
            </a:extLst>
          </p:cNvPr>
          <p:cNvPicPr>
            <a:picLocks noChangeAspect="1"/>
          </p:cNvPicPr>
          <p:nvPr/>
        </p:nvPicPr>
        <p:blipFill>
          <a:blip r:embed="rId2"/>
          <a:stretch>
            <a:fillRect/>
          </a:stretch>
        </p:blipFill>
        <p:spPr>
          <a:xfrm>
            <a:off x="324098" y="148742"/>
            <a:ext cx="4000500" cy="3600450"/>
          </a:xfrm>
          <a:prstGeom prst="rect">
            <a:avLst/>
          </a:prstGeom>
        </p:spPr>
      </p:pic>
      <p:pic>
        <p:nvPicPr>
          <p:cNvPr id="5" name="图片 4">
            <a:extLst>
              <a:ext uri="{FF2B5EF4-FFF2-40B4-BE49-F238E27FC236}">
                <a16:creationId xmlns:a16="http://schemas.microsoft.com/office/drawing/2014/main" id="{D0CE5BB1-7A0B-4A97-B047-E709BD10035B}"/>
              </a:ext>
            </a:extLst>
          </p:cNvPr>
          <p:cNvPicPr>
            <a:picLocks noChangeAspect="1"/>
          </p:cNvPicPr>
          <p:nvPr/>
        </p:nvPicPr>
        <p:blipFill>
          <a:blip r:embed="rId3"/>
          <a:stretch>
            <a:fillRect/>
          </a:stretch>
        </p:blipFill>
        <p:spPr>
          <a:xfrm>
            <a:off x="4675408" y="2094269"/>
            <a:ext cx="3867150" cy="1266825"/>
          </a:xfrm>
          <a:prstGeom prst="rect">
            <a:avLst/>
          </a:prstGeom>
        </p:spPr>
      </p:pic>
    </p:spTree>
    <p:extLst>
      <p:ext uri="{BB962C8B-B14F-4D97-AF65-F5344CB8AC3E}">
        <p14:creationId xmlns:p14="http://schemas.microsoft.com/office/powerpoint/2010/main" val="38437528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1836266" y="1440036"/>
            <a:ext cx="5688632" cy="995340"/>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mn-ea"/>
                <a:sym typeface="+mn-lt"/>
              </a:rPr>
              <a:t>Database</a:t>
            </a:r>
            <a:endParaRPr kumimoji="0" lang="en-GB" altLang="zh-CN" sz="6000" b="0" i="0" u="none" strike="noStrike" kern="1200" cap="none" spc="0" normalizeH="0" baseline="0" noProof="0" dirty="0">
              <a:ln>
                <a:noFill/>
              </a:ln>
              <a:solidFill>
                <a:srgbClr val="C00000"/>
              </a:solidFill>
              <a:effectLst/>
              <a:uLnTx/>
              <a:uFillTx/>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1188194" y="2974268"/>
            <a:ext cx="5976664" cy="626008"/>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C00000"/>
                </a:solidFill>
                <a:effectLst/>
                <a:uLnTx/>
                <a:uFillTx/>
                <a:latin typeface="Agency FB" panose="020B0503020202020204" pitchFamily="34" charset="0"/>
                <a:ea typeface="微软雅黑"/>
                <a:cs typeface="+mn-ea"/>
                <a:sym typeface="+mn-lt"/>
              </a:rPr>
              <a:t>table</a:t>
            </a: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marL="0" marR="0" lvl="0" indent="0" algn="ctr" defTabSz="917883"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003C72"/>
                </a:solidFill>
                <a:effectLst/>
                <a:uLnTx/>
                <a:uFillTx/>
                <a:latin typeface="Agency FB" panose="020B0503020202020204" pitchFamily="34" charset="0"/>
                <a:ea typeface="微软雅黑"/>
                <a:cs typeface="+mn-ea"/>
                <a:sym typeface="+mn-lt"/>
              </a:rPr>
              <a:t>oeasy</a:t>
            </a:r>
            <a:endParaRPr kumimoji="0" lang="en-GB" altLang="zh-CN" sz="4000" b="0" i="0" u="none" strike="noStrike" kern="1200" cap="none" spc="0" normalizeH="0" baseline="0" noProof="0" dirty="0">
              <a:ln>
                <a:noFill/>
              </a:ln>
              <a:solidFill>
                <a:srgbClr val="003C72"/>
              </a:solidFill>
              <a:effectLst/>
              <a:uLnTx/>
              <a:uFillTx/>
              <a:latin typeface="Agency FB" panose="020B0503020202020204" pitchFamily="34" charset="0"/>
              <a:ea typeface="微软雅黑"/>
              <a:cs typeface="+mn-ea"/>
              <a:sym typeface="+mn-lt"/>
            </a:endParaRPr>
          </a:p>
        </p:txBody>
      </p:sp>
    </p:spTree>
    <p:extLst>
      <p:ext uri="{BB962C8B-B14F-4D97-AF65-F5344CB8AC3E}">
        <p14:creationId xmlns:p14="http://schemas.microsoft.com/office/powerpoint/2010/main" val="1162454386"/>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p:tgtEl>
                                          <p:spTgt spid="28"/>
                                        </p:tgtEl>
                                        <p:attrNameLst>
                                          <p:attrName>ppt_y</p:attrName>
                                        </p:attrNameLst>
                                      </p:cBhvr>
                                      <p:tavLst>
                                        <p:tav tm="0">
                                          <p:val>
                                            <p:strVal val="#ppt_y+#ppt_h*1.125000"/>
                                          </p:val>
                                        </p:tav>
                                        <p:tav tm="100000">
                                          <p:val>
                                            <p:strVal val="#ppt_y"/>
                                          </p:val>
                                        </p:tav>
                                      </p:tavLst>
                                    </p:anim>
                                    <p:animEffect transition="in" filter="wipe(up)">
                                      <p:cBhvr>
                                        <p:cTn id="8" dur="500"/>
                                        <p:tgtEl>
                                          <p:spTgt spid="28"/>
                                        </p:tgtEl>
                                      </p:cBhvr>
                                    </p:animEffect>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00"/>
                            </p:stCondLst>
                            <p:childTnLst>
                              <p:par>
                                <p:cTn id="18" presetID="42"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4"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06D78-9831-4EA4-8C86-0C7EE9317D5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9AE2D3-9985-4E71-B9E7-A02686F3914C}"/>
              </a:ext>
            </a:extLst>
          </p:cNvPr>
          <p:cNvSpPr>
            <a:spLocks noGrp="1"/>
          </p:cNvSpPr>
          <p:nvPr>
            <p:ph idx="1"/>
          </p:nvPr>
        </p:nvSpPr>
        <p:spPr/>
        <p:txBody>
          <a:bodyPr/>
          <a:lstStyle/>
          <a:p>
            <a:pPr marL="0" indent="0">
              <a:buNone/>
            </a:pPr>
            <a:r>
              <a:rPr lang="en-US" altLang="zh-CN" dirty="0"/>
              <a:t>https://sqlzoo.net</a:t>
            </a:r>
            <a:endParaRPr lang="zh-CN" altLang="en-US" dirty="0"/>
          </a:p>
        </p:txBody>
      </p:sp>
    </p:spTree>
    <p:extLst>
      <p:ext uri="{BB962C8B-B14F-4D97-AF65-F5344CB8AC3E}">
        <p14:creationId xmlns:p14="http://schemas.microsoft.com/office/powerpoint/2010/main" val="14240035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3A0B1F-6276-4F2B-9E0E-8C7EE881A07D}"/>
              </a:ext>
            </a:extLst>
          </p:cNvPr>
          <p:cNvSpPr>
            <a:spLocks noGrp="1"/>
          </p:cNvSpPr>
          <p:nvPr>
            <p:ph type="title"/>
          </p:nvPr>
        </p:nvSpPr>
        <p:spPr>
          <a:xfrm rot="21233256">
            <a:off x="108690" y="2316932"/>
            <a:ext cx="8496944" cy="2647864"/>
          </a:xfrm>
        </p:spPr>
        <p:txBody>
          <a:bodyPr>
            <a:normAutofit/>
          </a:bodyPr>
          <a:lstStyle/>
          <a:p>
            <a:r>
              <a:rPr lang="zh-CN" altLang="en-US" sz="8800" dirty="0"/>
              <a:t>啥是</a:t>
            </a:r>
            <a:r>
              <a:rPr lang="en-US" altLang="zh-CN" sz="8800" dirty="0"/>
              <a:t>access</a:t>
            </a:r>
            <a:r>
              <a:rPr lang="zh-CN" altLang="en-US" sz="8800" dirty="0"/>
              <a:t>？</a:t>
            </a:r>
          </a:p>
        </p:txBody>
      </p:sp>
      <p:sp>
        <p:nvSpPr>
          <p:cNvPr id="3" name="内容占位符 2">
            <a:extLst>
              <a:ext uri="{FF2B5EF4-FFF2-40B4-BE49-F238E27FC236}">
                <a16:creationId xmlns:a16="http://schemas.microsoft.com/office/drawing/2014/main" id="{E949799C-550D-4495-9722-86F2A1817FE8}"/>
              </a:ext>
            </a:extLst>
          </p:cNvPr>
          <p:cNvSpPr>
            <a:spLocks noGrp="1"/>
          </p:cNvSpPr>
          <p:nvPr>
            <p:ph idx="1"/>
          </p:nvPr>
        </p:nvSpPr>
        <p:spPr>
          <a:xfrm>
            <a:off x="153501" y="272921"/>
            <a:ext cx="8568952" cy="3367943"/>
          </a:xfrm>
        </p:spPr>
        <p:txBody>
          <a:bodyPr>
            <a:normAutofit/>
          </a:bodyPr>
          <a:lstStyle/>
          <a:p>
            <a:pPr marL="0" indent="0">
              <a:buNone/>
            </a:pPr>
            <a:r>
              <a:rPr lang="en-US" altLang="zh-CN" sz="3200" dirty="0"/>
              <a:t>Access</a:t>
            </a:r>
            <a:r>
              <a:rPr lang="zh-CN" altLang="en-US" sz="3200" dirty="0"/>
              <a:t>是</a:t>
            </a:r>
            <a:r>
              <a:rPr lang="en-US" altLang="zh-CN" sz="3200" dirty="0"/>
              <a:t>office</a:t>
            </a:r>
            <a:r>
              <a:rPr lang="zh-CN" altLang="en-US" sz="3200" dirty="0"/>
              <a:t>组件中的数据库软件。</a:t>
            </a:r>
            <a:endParaRPr lang="en-US" altLang="zh-CN" sz="3200" dirty="0"/>
          </a:p>
          <a:p>
            <a:pPr marL="0" indent="0">
              <a:buNone/>
            </a:pPr>
            <a:r>
              <a:rPr lang="en-US" altLang="zh-CN" sz="3200" dirty="0"/>
              <a:t>Access</a:t>
            </a:r>
            <a:r>
              <a:rPr lang="zh-CN" altLang="en-US" sz="3200" dirty="0"/>
              <a:t>是</a:t>
            </a:r>
            <a:r>
              <a:rPr lang="en-US" altLang="zh-CN" sz="3200" dirty="0"/>
              <a:t>office</a:t>
            </a:r>
            <a:r>
              <a:rPr lang="zh-CN" altLang="en-US" sz="3200" dirty="0"/>
              <a:t>系列软件，可以和</a:t>
            </a:r>
            <a:r>
              <a:rPr lang="en-US" altLang="zh-CN" sz="3200" dirty="0"/>
              <a:t>excel</a:t>
            </a:r>
            <a:r>
              <a:rPr lang="zh-CN" altLang="en-US" sz="3200" dirty="0"/>
              <a:t>整合。</a:t>
            </a:r>
            <a:endParaRPr lang="en-US" altLang="zh-CN" sz="3200" dirty="0"/>
          </a:p>
          <a:p>
            <a:pPr marL="0" indent="0">
              <a:buNone/>
            </a:pPr>
            <a:r>
              <a:rPr lang="en-US" altLang="zh-CN" sz="3200" dirty="0"/>
              <a:t>Access</a:t>
            </a:r>
            <a:r>
              <a:rPr lang="zh-CN" altLang="en-US" sz="3200" dirty="0"/>
              <a:t>是数据库软件，可以和其他数据库整合。</a:t>
            </a:r>
          </a:p>
        </p:txBody>
      </p:sp>
    </p:spTree>
    <p:extLst>
      <p:ext uri="{BB962C8B-B14F-4D97-AF65-F5344CB8AC3E}">
        <p14:creationId xmlns:p14="http://schemas.microsoft.com/office/powerpoint/2010/main" val="41157245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0DB1527-4409-4592-84FE-0F4E70631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900"/>
            <a:ext cx="9001125" cy="4205213"/>
          </a:xfrm>
          <a:prstGeom prst="rect">
            <a:avLst/>
          </a:prstGeom>
        </p:spPr>
      </p:pic>
      <p:sp>
        <p:nvSpPr>
          <p:cNvPr id="10" name="矩形 9">
            <a:extLst>
              <a:ext uri="{FF2B5EF4-FFF2-40B4-BE49-F238E27FC236}">
                <a16:creationId xmlns:a16="http://schemas.microsoft.com/office/drawing/2014/main" id="{CEE4B85B-CBA7-427A-B21C-C511317E77AA}"/>
              </a:ext>
            </a:extLst>
          </p:cNvPr>
          <p:cNvSpPr/>
          <p:nvPr/>
        </p:nvSpPr>
        <p:spPr>
          <a:xfrm>
            <a:off x="252090" y="2664172"/>
            <a:ext cx="1440160" cy="1754326"/>
          </a:xfrm>
          <a:prstGeom prst="rect">
            <a:avLst/>
          </a:prstGeom>
        </p:spPr>
        <p:txBody>
          <a:bodyPr wrap="square">
            <a:spAutoFit/>
          </a:bodyPr>
          <a:lstStyle/>
          <a:p>
            <a:r>
              <a:rPr lang="zh-CN" altLang="en-US" sz="3600" dirty="0"/>
              <a:t>行</a:t>
            </a:r>
            <a:endParaRPr lang="en-US" altLang="zh-CN" sz="3600" dirty="0"/>
          </a:p>
          <a:p>
            <a:r>
              <a:rPr lang="zh-CN" altLang="en-US" sz="3600" dirty="0"/>
              <a:t>元组</a:t>
            </a:r>
            <a:endParaRPr lang="en-US" altLang="zh-CN" sz="3600" dirty="0"/>
          </a:p>
          <a:p>
            <a:r>
              <a:rPr lang="zh-CN" altLang="en-US" sz="3600" dirty="0"/>
              <a:t>记录</a:t>
            </a:r>
            <a:endParaRPr lang="en-US" altLang="zh-CN" dirty="0"/>
          </a:p>
        </p:txBody>
      </p:sp>
      <p:sp>
        <p:nvSpPr>
          <p:cNvPr id="11" name="矩形 10">
            <a:extLst>
              <a:ext uri="{FF2B5EF4-FFF2-40B4-BE49-F238E27FC236}">
                <a16:creationId xmlns:a16="http://schemas.microsoft.com/office/drawing/2014/main" id="{D7378391-40E2-4600-9F86-B47A8EE3DD8B}"/>
              </a:ext>
            </a:extLst>
          </p:cNvPr>
          <p:cNvSpPr/>
          <p:nvPr/>
        </p:nvSpPr>
        <p:spPr>
          <a:xfrm>
            <a:off x="4644578" y="296034"/>
            <a:ext cx="5184576" cy="646331"/>
          </a:xfrm>
          <a:prstGeom prst="rect">
            <a:avLst/>
          </a:prstGeom>
        </p:spPr>
        <p:txBody>
          <a:bodyPr wrap="square">
            <a:spAutoFit/>
          </a:bodyPr>
          <a:lstStyle/>
          <a:p>
            <a:r>
              <a:rPr lang="zh-CN" altLang="en-US" sz="3600" dirty="0"/>
              <a:t>列 字段 属性 </a:t>
            </a:r>
            <a:endParaRPr lang="en-US" altLang="zh-CN" dirty="0"/>
          </a:p>
        </p:txBody>
      </p:sp>
      <p:sp>
        <p:nvSpPr>
          <p:cNvPr id="12" name="矩形 11">
            <a:extLst>
              <a:ext uri="{FF2B5EF4-FFF2-40B4-BE49-F238E27FC236}">
                <a16:creationId xmlns:a16="http://schemas.microsoft.com/office/drawing/2014/main" id="{755E0DF9-0D73-44C7-9A26-763C2485D3B3}"/>
              </a:ext>
            </a:extLst>
          </p:cNvPr>
          <p:cNvSpPr/>
          <p:nvPr/>
        </p:nvSpPr>
        <p:spPr>
          <a:xfrm>
            <a:off x="6012730" y="3820948"/>
            <a:ext cx="2448272" cy="646331"/>
          </a:xfrm>
          <a:prstGeom prst="rect">
            <a:avLst/>
          </a:prstGeom>
        </p:spPr>
        <p:txBody>
          <a:bodyPr wrap="square">
            <a:spAutoFit/>
          </a:bodyPr>
          <a:lstStyle/>
          <a:p>
            <a:r>
              <a:rPr lang="zh-CN" altLang="en-US" sz="3600" dirty="0"/>
              <a:t>表 关系</a:t>
            </a:r>
            <a:endParaRPr lang="en-US" altLang="zh-CN" dirty="0"/>
          </a:p>
        </p:txBody>
      </p:sp>
    </p:spTree>
    <p:extLst>
      <p:ext uri="{BB962C8B-B14F-4D97-AF65-F5344CB8AC3E}">
        <p14:creationId xmlns:p14="http://schemas.microsoft.com/office/powerpoint/2010/main" val="36574327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8"/>
            <a:ext cx="7416824" cy="1008112"/>
          </a:xfrm>
          <a:prstGeom prst="wedgeRectCallout">
            <a:avLst>
              <a:gd name="adj1" fmla="val -38638"/>
              <a:gd name="adj2" fmla="val 9731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5400" dirty="0" err="1"/>
              <a:t>CustomerID</a:t>
            </a:r>
            <a:endParaRPr lang="zh-CN" altLang="en-US" sz="5400" dirty="0"/>
          </a:p>
        </p:txBody>
      </p:sp>
    </p:spTree>
    <p:extLst>
      <p:ext uri="{BB962C8B-B14F-4D97-AF65-F5344CB8AC3E}">
        <p14:creationId xmlns:p14="http://schemas.microsoft.com/office/powerpoint/2010/main" val="292784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8"/>
            <a:ext cx="7128792" cy="1080120"/>
          </a:xfrm>
          <a:prstGeom prst="wedgeRectCallout">
            <a:avLst>
              <a:gd name="adj1" fmla="val -22982"/>
              <a:gd name="adj2" fmla="val 90719"/>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5400" dirty="0"/>
              <a:t>FirstName</a:t>
            </a:r>
            <a:endParaRPr lang="zh-CN" altLang="en-US" sz="5400" dirty="0"/>
          </a:p>
        </p:txBody>
      </p:sp>
    </p:spTree>
    <p:extLst>
      <p:ext uri="{BB962C8B-B14F-4D97-AF65-F5344CB8AC3E}">
        <p14:creationId xmlns:p14="http://schemas.microsoft.com/office/powerpoint/2010/main" val="3755354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7"/>
            <a:ext cx="7128792" cy="1356015"/>
          </a:xfrm>
          <a:prstGeom prst="wedgeRectCallout">
            <a:avLst>
              <a:gd name="adj1" fmla="val -3159"/>
              <a:gd name="adj2" fmla="val 63729"/>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5400" dirty="0"/>
              <a:t>Surname</a:t>
            </a:r>
            <a:endParaRPr lang="zh-CN" altLang="en-US" sz="5400" dirty="0"/>
          </a:p>
        </p:txBody>
      </p:sp>
    </p:spTree>
    <p:extLst>
      <p:ext uri="{BB962C8B-B14F-4D97-AF65-F5344CB8AC3E}">
        <p14:creationId xmlns:p14="http://schemas.microsoft.com/office/powerpoint/2010/main" val="1421512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3204418" y="2521876"/>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2" name="对话气泡: 圆角矩形 1">
            <a:extLst>
              <a:ext uri="{FF2B5EF4-FFF2-40B4-BE49-F238E27FC236}">
                <a16:creationId xmlns:a16="http://schemas.microsoft.com/office/drawing/2014/main" id="{DE60CC10-6392-4AB0-A3FC-68CD6CB5582C}"/>
              </a:ext>
            </a:extLst>
          </p:cNvPr>
          <p:cNvSpPr/>
          <p:nvPr/>
        </p:nvSpPr>
        <p:spPr>
          <a:xfrm>
            <a:off x="756146" y="1440036"/>
            <a:ext cx="2448272" cy="1080120"/>
          </a:xfrm>
          <a:prstGeom prst="wedgeRoundRectCallout">
            <a:avLst>
              <a:gd name="adj1" fmla="val 47343"/>
              <a:gd name="adj2" fmla="val 9340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第一条记录</a:t>
            </a:r>
          </a:p>
        </p:txBody>
      </p:sp>
      <p:sp>
        <p:nvSpPr>
          <p:cNvPr id="6" name="对话气泡: 圆角矩形 5">
            <a:extLst>
              <a:ext uri="{FF2B5EF4-FFF2-40B4-BE49-F238E27FC236}">
                <a16:creationId xmlns:a16="http://schemas.microsoft.com/office/drawing/2014/main" id="{8C6CBFAC-02E6-4D09-AC04-E5A62A5F6B1F}"/>
              </a:ext>
            </a:extLst>
          </p:cNvPr>
          <p:cNvSpPr/>
          <p:nvPr/>
        </p:nvSpPr>
        <p:spPr>
          <a:xfrm>
            <a:off x="0" y="2952204"/>
            <a:ext cx="2448272" cy="1080120"/>
          </a:xfrm>
          <a:prstGeom prst="wedgeRoundRectCallout">
            <a:avLst>
              <a:gd name="adj1" fmla="val 79949"/>
              <a:gd name="adj2" fmla="val -1006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第二条记录</a:t>
            </a:r>
          </a:p>
        </p:txBody>
      </p:sp>
      <p:sp>
        <p:nvSpPr>
          <p:cNvPr id="7" name="对话气泡: 圆角矩形 6">
            <a:extLst>
              <a:ext uri="{FF2B5EF4-FFF2-40B4-BE49-F238E27FC236}">
                <a16:creationId xmlns:a16="http://schemas.microsoft.com/office/drawing/2014/main" id="{7E8721F5-996B-4E21-91C8-7D86D226B6DD}"/>
              </a:ext>
            </a:extLst>
          </p:cNvPr>
          <p:cNvSpPr/>
          <p:nvPr/>
        </p:nvSpPr>
        <p:spPr>
          <a:xfrm>
            <a:off x="540122" y="4046445"/>
            <a:ext cx="2448272" cy="1080120"/>
          </a:xfrm>
          <a:prstGeom prst="wedgeRoundRectCallout">
            <a:avLst>
              <a:gd name="adj1" fmla="val 59200"/>
              <a:gd name="adj2" fmla="val -7993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第三条记录</a:t>
            </a:r>
          </a:p>
        </p:txBody>
      </p:sp>
    </p:spTree>
    <p:extLst>
      <p:ext uri="{BB962C8B-B14F-4D97-AF65-F5344CB8AC3E}">
        <p14:creationId xmlns:p14="http://schemas.microsoft.com/office/powerpoint/2010/main" val="418070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4439138" y="-275395"/>
            <a:ext cx="5688632" cy="1841726"/>
          </a:xfrm>
          <a:prstGeom prst="rect">
            <a:avLst/>
          </a:prstGeom>
        </p:spPr>
        <p:txBody>
          <a:bodyPr wrap="square" lIns="71314" tIns="35657" rIns="71314" bIns="35657">
            <a:spAutoFit/>
          </a:bodyPr>
          <a:lstStyle/>
          <a:p>
            <a:pPr algn="ctr" defTabSz="917883"/>
            <a:r>
              <a:rPr lang="en-US" altLang="zh-CN" sz="11500" dirty="0">
                <a:solidFill>
                  <a:srgbClr val="C00000"/>
                </a:solidFill>
                <a:latin typeface="方正姚体" panose="02010601030101010101" pitchFamily="2" charset="-122"/>
                <a:ea typeface="方正姚体" panose="02010601030101010101" pitchFamily="2" charset="-122"/>
                <a:cs typeface="+mn-ea"/>
                <a:sym typeface="+mn-lt"/>
              </a:rPr>
              <a:t>table</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7816">
            <a:off x="1083814" y="722875"/>
            <a:ext cx="7867259" cy="2626556"/>
          </a:xfrm>
          <a:prstGeom prst="rect">
            <a:avLst/>
          </a:prstGeom>
        </p:spPr>
        <p:txBody>
          <a:bodyPr wrap="square" lIns="71314" tIns="35657" rIns="71314" bIns="35657">
            <a:spAutoFit/>
          </a:bodyPr>
          <a:lstStyle/>
          <a:p>
            <a:pPr algn="ctr" defTabSz="917883"/>
            <a:r>
              <a:rPr lang="zh-CN" altLang="en-US" sz="16600" dirty="0">
                <a:solidFill>
                  <a:srgbClr val="C00000"/>
                </a:solidFill>
                <a:latin typeface="Agency FB" panose="020B0503020202020204" pitchFamily="34" charset="0"/>
                <a:cs typeface="+mn-ea"/>
                <a:sym typeface="+mn-lt"/>
              </a:rPr>
              <a:t>表</a:t>
            </a:r>
            <a:endParaRPr lang="en-US" altLang="zh-CN" sz="16600" dirty="0">
              <a:solidFill>
                <a:srgbClr val="C00000"/>
              </a:solidFill>
              <a:latin typeface="Agency FB" panose="020B0503020202020204" pitchFamily="34" charset="0"/>
              <a:cs typeface="+mn-ea"/>
              <a:sym typeface="+mn-lt"/>
            </a:endParaRP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38" y="-15471"/>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24402">
            <a:off x="1159464" y="3163866"/>
            <a:ext cx="7434063" cy="1569660"/>
          </a:xfrm>
          <a:prstGeom prst="rect">
            <a:avLst/>
          </a:prstGeom>
        </p:spPr>
        <p:txBody>
          <a:bodyPr wrap="square">
            <a:spAutoFit/>
          </a:bodyPr>
          <a:lstStyle/>
          <a:p>
            <a:pPr lvl="0" algn="ctr" defTabSz="917883"/>
            <a:r>
              <a:rPr lang="zh-CN" altLang="en-US" sz="9600" dirty="0">
                <a:solidFill>
                  <a:srgbClr val="C00000"/>
                </a:solidFill>
                <a:latin typeface="Agency FB" panose="020B0503020202020204" pitchFamily="34" charset="0"/>
                <a:cs typeface="+mn-ea"/>
                <a:sym typeface="+mn-lt"/>
              </a:rPr>
              <a:t>字段的操作</a:t>
            </a:r>
            <a:endParaRPr lang="en-US" altLang="zh-CN" sz="1100" dirty="0">
              <a:solidFill>
                <a:prstClr val="black"/>
              </a:solidFill>
              <a:sym typeface="+mn-lt"/>
            </a:endParaRPr>
          </a:p>
        </p:txBody>
      </p:sp>
    </p:spTree>
    <p:extLst>
      <p:ext uri="{BB962C8B-B14F-4D97-AF65-F5344CB8AC3E}">
        <p14:creationId xmlns:p14="http://schemas.microsoft.com/office/powerpoint/2010/main" val="2400938443"/>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6A93B4F-270D-4141-9A08-E36CA8E15262}"/>
              </a:ext>
            </a:extLst>
          </p:cNvPr>
          <p:cNvSpPr>
            <a:spLocks noGrp="1"/>
          </p:cNvSpPr>
          <p:nvPr>
            <p:ph idx="1"/>
          </p:nvPr>
        </p:nvSpPr>
        <p:spPr>
          <a:xfrm>
            <a:off x="4140522" y="856969"/>
            <a:ext cx="8101013" cy="3326374"/>
          </a:xfrm>
        </p:spPr>
        <p:txBody>
          <a:bodyPr/>
          <a:lstStyle/>
          <a:p>
            <a:pPr marL="0" indent="0">
              <a:buNone/>
            </a:pPr>
            <a:r>
              <a:rPr lang="zh-CN" altLang="en-US" dirty="0"/>
              <a:t>在数据表视图</a:t>
            </a:r>
            <a:endParaRPr lang="en-US" altLang="zh-CN" dirty="0"/>
          </a:p>
          <a:p>
            <a:pPr marL="0" indent="0">
              <a:buNone/>
            </a:pPr>
            <a:r>
              <a:rPr lang="en-US" altLang="zh-CN" dirty="0"/>
              <a:t>1.</a:t>
            </a:r>
            <a:r>
              <a:rPr lang="zh-CN" altLang="en-US" dirty="0"/>
              <a:t>隐藏</a:t>
            </a:r>
            <a:r>
              <a:rPr lang="en-US" altLang="zh-CN" dirty="0"/>
              <a:t>/</a:t>
            </a:r>
            <a:r>
              <a:rPr lang="zh-CN" altLang="en-US" dirty="0"/>
              <a:t>显示字段</a:t>
            </a:r>
            <a:endParaRPr lang="en-US" altLang="zh-CN" dirty="0"/>
          </a:p>
          <a:p>
            <a:pPr marL="0" indent="0">
              <a:buNone/>
            </a:pPr>
            <a:r>
              <a:rPr lang="en-US" altLang="zh-CN" dirty="0"/>
              <a:t>2.</a:t>
            </a:r>
            <a:r>
              <a:rPr lang="zh-CN" altLang="en-US" dirty="0"/>
              <a:t>冻结</a:t>
            </a:r>
            <a:r>
              <a:rPr lang="en-US" altLang="zh-CN" dirty="0"/>
              <a:t>/</a:t>
            </a:r>
            <a:r>
              <a:rPr lang="zh-CN" altLang="en-US" dirty="0"/>
              <a:t>取消冻结字段</a:t>
            </a:r>
            <a:endParaRPr lang="en-US" altLang="zh-CN" dirty="0"/>
          </a:p>
          <a:p>
            <a:pPr marL="0" indent="0">
              <a:buNone/>
            </a:pPr>
            <a:r>
              <a:rPr lang="en-US" altLang="zh-CN" dirty="0"/>
              <a:t>3.</a:t>
            </a:r>
            <a:r>
              <a:rPr lang="zh-CN" altLang="en-US" dirty="0"/>
              <a:t>移动列的位置</a:t>
            </a:r>
            <a:endParaRPr lang="en-US" altLang="zh-CN" dirty="0"/>
          </a:p>
          <a:p>
            <a:pPr marL="0" indent="0">
              <a:buNone/>
            </a:pPr>
            <a:r>
              <a:rPr lang="en-US" altLang="zh-CN" dirty="0"/>
              <a:t>4.</a:t>
            </a:r>
            <a:r>
              <a:rPr lang="zh-CN" altLang="en-US" dirty="0"/>
              <a:t>删除字段</a:t>
            </a:r>
            <a:endParaRPr lang="en-US" altLang="zh-CN" dirty="0"/>
          </a:p>
          <a:p>
            <a:pPr marL="0" indent="0">
              <a:buNone/>
            </a:pPr>
            <a:r>
              <a:rPr lang="en-US" altLang="zh-CN" dirty="0"/>
              <a:t>5.</a:t>
            </a:r>
            <a:r>
              <a:rPr lang="zh-CN" altLang="en-US" dirty="0"/>
              <a:t>重命名字段</a:t>
            </a:r>
          </a:p>
        </p:txBody>
      </p:sp>
      <p:pic>
        <p:nvPicPr>
          <p:cNvPr id="4" name="图片 3">
            <a:extLst>
              <a:ext uri="{FF2B5EF4-FFF2-40B4-BE49-F238E27FC236}">
                <a16:creationId xmlns:a16="http://schemas.microsoft.com/office/drawing/2014/main" id="{9895EF30-21B1-4D5B-9DAD-C055161CC991}"/>
              </a:ext>
            </a:extLst>
          </p:cNvPr>
          <p:cNvPicPr>
            <a:picLocks noChangeAspect="1"/>
          </p:cNvPicPr>
          <p:nvPr/>
        </p:nvPicPr>
        <p:blipFill>
          <a:blip r:embed="rId2"/>
          <a:stretch>
            <a:fillRect/>
          </a:stretch>
        </p:blipFill>
        <p:spPr>
          <a:xfrm>
            <a:off x="685762" y="401926"/>
            <a:ext cx="2880320" cy="4112264"/>
          </a:xfrm>
          <a:prstGeom prst="rect">
            <a:avLst/>
          </a:prstGeom>
        </p:spPr>
      </p:pic>
    </p:spTree>
    <p:extLst>
      <p:ext uri="{BB962C8B-B14F-4D97-AF65-F5344CB8AC3E}">
        <p14:creationId xmlns:p14="http://schemas.microsoft.com/office/powerpoint/2010/main" val="15756493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450056" y="2700991"/>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Name</a:t>
                      </a:r>
                    </a:p>
                  </a:txBody>
                  <a:tcPr anchor="ctr"/>
                </a:tc>
                <a:tc>
                  <a:txBody>
                    <a:bodyPr/>
                    <a:lstStyle/>
                    <a:p>
                      <a:r>
                        <a:rPr lang="en-US" altLang="zh-CN" dirty="0"/>
                        <a:t>N</a:t>
                      </a:r>
                      <a:r>
                        <a:rPr lang="en-US" dirty="0"/>
                        <a:t>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2" name="矩形 1">
            <a:extLst>
              <a:ext uri="{FF2B5EF4-FFF2-40B4-BE49-F238E27FC236}">
                <a16:creationId xmlns:a16="http://schemas.microsoft.com/office/drawing/2014/main" id="{EAAE1873-67B1-423C-BAA9-99570F32FA15}"/>
              </a:ext>
            </a:extLst>
          </p:cNvPr>
          <p:cNvSpPr/>
          <p:nvPr/>
        </p:nvSpPr>
        <p:spPr>
          <a:xfrm rot="21449919">
            <a:off x="948494" y="737911"/>
            <a:ext cx="7571304" cy="1200329"/>
          </a:xfrm>
          <a:prstGeom prst="rect">
            <a:avLst/>
          </a:prstGeom>
        </p:spPr>
        <p:txBody>
          <a:bodyPr wrap="none">
            <a:spAutoFit/>
          </a:bodyPr>
          <a:lstStyle/>
          <a:p>
            <a:pPr algn="ctr"/>
            <a:r>
              <a:rPr lang="zh-CN" altLang="en-US" sz="7200" dirty="0">
                <a:solidFill>
                  <a:srgbClr val="910101"/>
                </a:solidFill>
              </a:rPr>
              <a:t>能否有重名字段？</a:t>
            </a:r>
          </a:p>
        </p:txBody>
      </p:sp>
    </p:spTree>
    <p:extLst>
      <p:ext uri="{BB962C8B-B14F-4D97-AF65-F5344CB8AC3E}">
        <p14:creationId xmlns:p14="http://schemas.microsoft.com/office/powerpoint/2010/main" val="1526719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450056" y="2700991"/>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2" name="矩形 1">
            <a:extLst>
              <a:ext uri="{FF2B5EF4-FFF2-40B4-BE49-F238E27FC236}">
                <a16:creationId xmlns:a16="http://schemas.microsoft.com/office/drawing/2014/main" id="{EAAE1873-67B1-423C-BAA9-99570F32FA15}"/>
              </a:ext>
            </a:extLst>
          </p:cNvPr>
          <p:cNvSpPr/>
          <p:nvPr/>
        </p:nvSpPr>
        <p:spPr>
          <a:xfrm rot="21449919">
            <a:off x="486828" y="876409"/>
            <a:ext cx="8494633" cy="923330"/>
          </a:xfrm>
          <a:prstGeom prst="rect">
            <a:avLst/>
          </a:prstGeom>
        </p:spPr>
        <p:txBody>
          <a:bodyPr wrap="none">
            <a:spAutoFit/>
          </a:bodyPr>
          <a:lstStyle/>
          <a:p>
            <a:pPr algn="ctr"/>
            <a:r>
              <a:rPr lang="zh-CN" altLang="en-US" sz="5400" dirty="0">
                <a:solidFill>
                  <a:srgbClr val="910101"/>
                </a:solidFill>
              </a:rPr>
              <a:t>同一列能否有多个字段名？</a:t>
            </a:r>
          </a:p>
        </p:txBody>
      </p:sp>
    </p:spTree>
    <p:extLst>
      <p:ext uri="{BB962C8B-B14F-4D97-AF65-F5344CB8AC3E}">
        <p14:creationId xmlns:p14="http://schemas.microsoft.com/office/powerpoint/2010/main" val="280662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612130" y="2645885"/>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3" name="矩形 2">
            <a:extLst>
              <a:ext uri="{FF2B5EF4-FFF2-40B4-BE49-F238E27FC236}">
                <a16:creationId xmlns:a16="http://schemas.microsoft.com/office/drawing/2014/main" id="{9E8F85CE-5BD1-4726-9E19-C1A78C7BCE08}"/>
              </a:ext>
            </a:extLst>
          </p:cNvPr>
          <p:cNvSpPr/>
          <p:nvPr/>
        </p:nvSpPr>
        <p:spPr>
          <a:xfrm rot="21363894">
            <a:off x="1873223" y="608424"/>
            <a:ext cx="6109365" cy="1107996"/>
          </a:xfrm>
          <a:prstGeom prst="rect">
            <a:avLst/>
          </a:prstGeom>
        </p:spPr>
        <p:txBody>
          <a:bodyPr wrap="none">
            <a:spAutoFit/>
          </a:bodyPr>
          <a:lstStyle/>
          <a:p>
            <a:r>
              <a:rPr lang="zh-CN" altLang="en-US" sz="6600" dirty="0">
                <a:solidFill>
                  <a:srgbClr val="910101"/>
                </a:solidFill>
              </a:rPr>
              <a:t>列顺序有关吗？</a:t>
            </a:r>
          </a:p>
        </p:txBody>
      </p:sp>
    </p:spTree>
    <p:extLst>
      <p:ext uri="{BB962C8B-B14F-4D97-AF65-F5344CB8AC3E}">
        <p14:creationId xmlns:p14="http://schemas.microsoft.com/office/powerpoint/2010/main" val="167666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A039F84-3DA1-4DAE-9C84-E3A02F915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802" y="472542"/>
            <a:ext cx="1880173" cy="2066281"/>
          </a:xfrm>
          <a:prstGeom prst="rect">
            <a:avLst/>
          </a:prstGeom>
        </p:spPr>
      </p:pic>
      <p:sp>
        <p:nvSpPr>
          <p:cNvPr id="2" name="标题 1">
            <a:extLst>
              <a:ext uri="{FF2B5EF4-FFF2-40B4-BE49-F238E27FC236}">
                <a16:creationId xmlns:a16="http://schemas.microsoft.com/office/drawing/2014/main" id="{713A0B1F-6276-4F2B-9E0E-8C7EE881A07D}"/>
              </a:ext>
            </a:extLst>
          </p:cNvPr>
          <p:cNvSpPr>
            <a:spLocks noGrp="1"/>
          </p:cNvSpPr>
          <p:nvPr>
            <p:ph type="title"/>
          </p:nvPr>
        </p:nvSpPr>
        <p:spPr>
          <a:xfrm rot="286932">
            <a:off x="779721" y="-226609"/>
            <a:ext cx="8496944" cy="2647864"/>
          </a:xfrm>
        </p:spPr>
        <p:txBody>
          <a:bodyPr>
            <a:normAutofit/>
          </a:bodyPr>
          <a:lstStyle/>
          <a:p>
            <a:r>
              <a:rPr lang="en-US" altLang="zh-CN" sz="8800" dirty="0"/>
              <a:t>Access</a:t>
            </a:r>
            <a:r>
              <a:rPr lang="zh-CN" altLang="en-US" sz="8800" dirty="0"/>
              <a:t>咋玩？</a:t>
            </a:r>
          </a:p>
        </p:txBody>
      </p:sp>
      <p:sp>
        <p:nvSpPr>
          <p:cNvPr id="3" name="内容占位符 2">
            <a:extLst>
              <a:ext uri="{FF2B5EF4-FFF2-40B4-BE49-F238E27FC236}">
                <a16:creationId xmlns:a16="http://schemas.microsoft.com/office/drawing/2014/main" id="{E949799C-550D-4495-9722-86F2A1817FE8}"/>
              </a:ext>
            </a:extLst>
          </p:cNvPr>
          <p:cNvSpPr>
            <a:spLocks noGrp="1"/>
          </p:cNvSpPr>
          <p:nvPr>
            <p:ph idx="1"/>
          </p:nvPr>
        </p:nvSpPr>
        <p:spPr>
          <a:xfrm>
            <a:off x="229091" y="1872084"/>
            <a:ext cx="8101013" cy="2736304"/>
          </a:xfrm>
        </p:spPr>
        <p:txBody>
          <a:bodyPr>
            <a:normAutofit/>
          </a:bodyPr>
          <a:lstStyle/>
          <a:p>
            <a:pPr marL="0" indent="0">
              <a:buNone/>
            </a:pPr>
            <a:r>
              <a:rPr lang="en-US" altLang="zh-CN" sz="6600" dirty="0"/>
              <a:t>1.</a:t>
            </a:r>
            <a:r>
              <a:rPr lang="zh-CN" altLang="en-US" sz="6600" dirty="0"/>
              <a:t>先</a:t>
            </a:r>
            <a:r>
              <a:rPr lang="en-US" altLang="zh-CN" sz="6600" dirty="0"/>
              <a:t>new</a:t>
            </a:r>
            <a:r>
              <a:rPr lang="zh-CN" altLang="en-US" sz="6600" dirty="0"/>
              <a:t>一个</a:t>
            </a:r>
            <a:endParaRPr lang="en-US" altLang="zh-CN" sz="6600" dirty="0"/>
          </a:p>
          <a:p>
            <a:pPr marL="0" indent="0">
              <a:buNone/>
            </a:pPr>
            <a:r>
              <a:rPr lang="en-US" altLang="zh-CN" sz="6600" dirty="0"/>
              <a:t>2.</a:t>
            </a:r>
            <a:r>
              <a:rPr lang="zh-CN" altLang="en-US" sz="6600" dirty="0"/>
              <a:t>从</a:t>
            </a:r>
            <a:r>
              <a:rPr lang="en-US" altLang="zh-CN" sz="6600" dirty="0"/>
              <a:t>excel</a:t>
            </a:r>
            <a:r>
              <a:rPr lang="zh-CN" altLang="en-US" sz="6600" dirty="0"/>
              <a:t>中导入数据</a:t>
            </a:r>
          </a:p>
        </p:txBody>
      </p:sp>
    </p:spTree>
    <p:extLst>
      <p:ext uri="{BB962C8B-B14F-4D97-AF65-F5344CB8AC3E}">
        <p14:creationId xmlns:p14="http://schemas.microsoft.com/office/powerpoint/2010/main" val="40471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033082">
            <a:off x="-1003478" y="-47119"/>
            <a:ext cx="5688632" cy="1841726"/>
          </a:xfrm>
          <a:prstGeom prst="rect">
            <a:avLst/>
          </a:prstGeom>
        </p:spPr>
        <p:txBody>
          <a:bodyPr wrap="square" lIns="71314" tIns="35657" rIns="71314" bIns="35657">
            <a:spAutoFit/>
          </a:bodyPr>
          <a:lstStyle/>
          <a:p>
            <a:pPr algn="ctr" defTabSz="917883"/>
            <a:r>
              <a:rPr lang="en-US" altLang="zh-CN" sz="11500" dirty="0">
                <a:solidFill>
                  <a:srgbClr val="C00000"/>
                </a:solidFill>
                <a:latin typeface="方正姚体" panose="02010601030101010101" pitchFamily="2" charset="-122"/>
                <a:ea typeface="方正姚体" panose="02010601030101010101" pitchFamily="2" charset="-122"/>
                <a:cs typeface="+mn-ea"/>
                <a:sym typeface="+mn-lt"/>
              </a:rPr>
              <a:t>table</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7816">
            <a:off x="566933" y="141201"/>
            <a:ext cx="7867259" cy="3134387"/>
          </a:xfrm>
          <a:prstGeom prst="rect">
            <a:avLst/>
          </a:prstGeom>
        </p:spPr>
        <p:txBody>
          <a:bodyPr wrap="square" lIns="71314" tIns="35657" rIns="71314" bIns="35657">
            <a:spAutoFit/>
          </a:bodyPr>
          <a:lstStyle/>
          <a:p>
            <a:pPr algn="ctr" defTabSz="917883"/>
            <a:r>
              <a:rPr lang="zh-CN" altLang="en-US" sz="19900" dirty="0">
                <a:solidFill>
                  <a:srgbClr val="C00000"/>
                </a:solidFill>
                <a:latin typeface="Agency FB" panose="020B0503020202020204" pitchFamily="34" charset="0"/>
                <a:cs typeface="+mn-ea"/>
                <a:sym typeface="+mn-lt"/>
              </a:rPr>
              <a:t>表</a:t>
            </a:r>
            <a:endParaRPr lang="en-US" altLang="zh-CN" sz="19900" dirty="0">
              <a:solidFill>
                <a:srgbClr val="C00000"/>
              </a:solidFill>
              <a:latin typeface="Agency FB" panose="020B0503020202020204" pitchFamily="34" charset="0"/>
              <a:cs typeface="+mn-ea"/>
              <a:sym typeface="+mn-lt"/>
            </a:endParaRP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624" y="143892"/>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1285344">
            <a:off x="782376" y="2843192"/>
            <a:ext cx="7985667" cy="1862048"/>
          </a:xfrm>
          <a:prstGeom prst="rect">
            <a:avLst/>
          </a:prstGeom>
        </p:spPr>
        <p:txBody>
          <a:bodyPr wrap="square">
            <a:spAutoFit/>
          </a:bodyPr>
          <a:lstStyle/>
          <a:p>
            <a:pPr lvl="0" algn="ctr" defTabSz="917883"/>
            <a:r>
              <a:rPr lang="zh-CN" altLang="en-US" sz="11500" dirty="0">
                <a:solidFill>
                  <a:srgbClr val="C00000"/>
                </a:solidFill>
                <a:latin typeface="Agency FB" panose="020B0503020202020204" pitchFamily="34" charset="0"/>
                <a:cs typeface="+mn-ea"/>
                <a:sym typeface="+mn-lt"/>
              </a:rPr>
              <a:t>记录的操作</a:t>
            </a:r>
            <a:endParaRPr lang="en-US" altLang="zh-CN" sz="1200" dirty="0">
              <a:solidFill>
                <a:prstClr val="black"/>
              </a:solidFill>
              <a:sym typeface="+mn-lt"/>
            </a:endParaRPr>
          </a:p>
        </p:txBody>
      </p:sp>
    </p:spTree>
    <p:extLst>
      <p:ext uri="{BB962C8B-B14F-4D97-AF65-F5344CB8AC3E}">
        <p14:creationId xmlns:p14="http://schemas.microsoft.com/office/powerpoint/2010/main" val="181390406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994618E-2916-4730-8ED4-291A3D67C09E}"/>
              </a:ext>
            </a:extLst>
          </p:cNvPr>
          <p:cNvSpPr>
            <a:spLocks noGrp="1"/>
          </p:cNvSpPr>
          <p:nvPr>
            <p:ph idx="1"/>
          </p:nvPr>
        </p:nvSpPr>
        <p:spPr>
          <a:xfrm>
            <a:off x="2340322" y="1079996"/>
            <a:ext cx="8101013" cy="3326374"/>
          </a:xfrm>
        </p:spPr>
        <p:txBody>
          <a:bodyPr>
            <a:normAutofit/>
          </a:bodyPr>
          <a:lstStyle/>
          <a:p>
            <a:pPr marL="0" indent="0">
              <a:buNone/>
            </a:pPr>
            <a:r>
              <a:rPr lang="zh-CN" altLang="en-US" sz="5400" dirty="0"/>
              <a:t>新记录</a:t>
            </a:r>
            <a:endParaRPr lang="en-US" altLang="zh-CN" sz="5400" dirty="0"/>
          </a:p>
          <a:p>
            <a:pPr marL="0" indent="0">
              <a:buNone/>
            </a:pPr>
            <a:r>
              <a:rPr lang="zh-CN" altLang="en-US" sz="5400" dirty="0"/>
              <a:t>复制记录</a:t>
            </a:r>
            <a:endParaRPr lang="en-US" altLang="zh-CN" sz="5400" dirty="0"/>
          </a:p>
          <a:p>
            <a:pPr marL="0" indent="0">
              <a:buNone/>
            </a:pPr>
            <a:r>
              <a:rPr lang="zh-CN" altLang="en-US" sz="5400" dirty="0"/>
              <a:t>删除记录</a:t>
            </a:r>
          </a:p>
        </p:txBody>
      </p:sp>
    </p:spTree>
    <p:extLst>
      <p:ext uri="{BB962C8B-B14F-4D97-AF65-F5344CB8AC3E}">
        <p14:creationId xmlns:p14="http://schemas.microsoft.com/office/powerpoint/2010/main" val="23019234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612130" y="2645885"/>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3" name="矩形 2">
            <a:extLst>
              <a:ext uri="{FF2B5EF4-FFF2-40B4-BE49-F238E27FC236}">
                <a16:creationId xmlns:a16="http://schemas.microsoft.com/office/drawing/2014/main" id="{9E8F85CE-5BD1-4726-9E19-C1A78C7BCE08}"/>
              </a:ext>
            </a:extLst>
          </p:cNvPr>
          <p:cNvSpPr/>
          <p:nvPr/>
        </p:nvSpPr>
        <p:spPr>
          <a:xfrm rot="21363894">
            <a:off x="1873223" y="608424"/>
            <a:ext cx="6109365" cy="1107996"/>
          </a:xfrm>
          <a:prstGeom prst="rect">
            <a:avLst/>
          </a:prstGeom>
        </p:spPr>
        <p:txBody>
          <a:bodyPr wrap="none">
            <a:spAutoFit/>
          </a:bodyPr>
          <a:lstStyle/>
          <a:p>
            <a:r>
              <a:rPr lang="zh-CN" altLang="en-US" sz="6600" dirty="0">
                <a:solidFill>
                  <a:srgbClr val="910101"/>
                </a:solidFill>
              </a:rPr>
              <a:t>行顺序有关吗？</a:t>
            </a:r>
          </a:p>
        </p:txBody>
      </p:sp>
    </p:spTree>
    <p:extLst>
      <p:ext uri="{BB962C8B-B14F-4D97-AF65-F5344CB8AC3E}">
        <p14:creationId xmlns:p14="http://schemas.microsoft.com/office/powerpoint/2010/main" val="3355754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0DB1527-4409-4592-84FE-0F4E70631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900"/>
            <a:ext cx="9001125" cy="4205213"/>
          </a:xfrm>
          <a:prstGeom prst="rect">
            <a:avLst/>
          </a:prstGeom>
        </p:spPr>
      </p:pic>
      <p:sp>
        <p:nvSpPr>
          <p:cNvPr id="10" name="矩形 9">
            <a:extLst>
              <a:ext uri="{FF2B5EF4-FFF2-40B4-BE49-F238E27FC236}">
                <a16:creationId xmlns:a16="http://schemas.microsoft.com/office/drawing/2014/main" id="{CEE4B85B-CBA7-427A-B21C-C511317E77AA}"/>
              </a:ext>
            </a:extLst>
          </p:cNvPr>
          <p:cNvSpPr/>
          <p:nvPr/>
        </p:nvSpPr>
        <p:spPr>
          <a:xfrm>
            <a:off x="252090" y="2664172"/>
            <a:ext cx="1440160" cy="1754326"/>
          </a:xfrm>
          <a:prstGeom prst="rect">
            <a:avLst/>
          </a:prstGeom>
        </p:spPr>
        <p:txBody>
          <a:bodyPr wrap="square">
            <a:spAutoFit/>
          </a:bodyPr>
          <a:lstStyle/>
          <a:p>
            <a:r>
              <a:rPr lang="zh-CN" altLang="en-US" sz="3600" dirty="0"/>
              <a:t>行</a:t>
            </a:r>
            <a:endParaRPr lang="en-US" altLang="zh-CN" sz="3600" dirty="0"/>
          </a:p>
          <a:p>
            <a:r>
              <a:rPr lang="zh-CN" altLang="en-US" sz="3600" dirty="0"/>
              <a:t>元组</a:t>
            </a:r>
            <a:endParaRPr lang="en-US" altLang="zh-CN" sz="3600" dirty="0"/>
          </a:p>
          <a:p>
            <a:r>
              <a:rPr lang="zh-CN" altLang="en-US" sz="3600" dirty="0"/>
              <a:t>记录</a:t>
            </a:r>
            <a:endParaRPr lang="en-US" altLang="zh-CN" dirty="0"/>
          </a:p>
        </p:txBody>
      </p:sp>
      <p:sp>
        <p:nvSpPr>
          <p:cNvPr id="11" name="矩形 10">
            <a:extLst>
              <a:ext uri="{FF2B5EF4-FFF2-40B4-BE49-F238E27FC236}">
                <a16:creationId xmlns:a16="http://schemas.microsoft.com/office/drawing/2014/main" id="{D7378391-40E2-4600-9F86-B47A8EE3DD8B}"/>
              </a:ext>
            </a:extLst>
          </p:cNvPr>
          <p:cNvSpPr/>
          <p:nvPr/>
        </p:nvSpPr>
        <p:spPr>
          <a:xfrm>
            <a:off x="4644578" y="296034"/>
            <a:ext cx="5184576" cy="646331"/>
          </a:xfrm>
          <a:prstGeom prst="rect">
            <a:avLst/>
          </a:prstGeom>
        </p:spPr>
        <p:txBody>
          <a:bodyPr wrap="square">
            <a:spAutoFit/>
          </a:bodyPr>
          <a:lstStyle/>
          <a:p>
            <a:r>
              <a:rPr lang="zh-CN" altLang="en-US" sz="3600" dirty="0"/>
              <a:t>列 字段 属性 </a:t>
            </a:r>
            <a:endParaRPr lang="en-US" altLang="zh-CN" dirty="0"/>
          </a:p>
        </p:txBody>
      </p:sp>
      <p:sp>
        <p:nvSpPr>
          <p:cNvPr id="12" name="矩形 11">
            <a:extLst>
              <a:ext uri="{FF2B5EF4-FFF2-40B4-BE49-F238E27FC236}">
                <a16:creationId xmlns:a16="http://schemas.microsoft.com/office/drawing/2014/main" id="{755E0DF9-0D73-44C7-9A26-763C2485D3B3}"/>
              </a:ext>
            </a:extLst>
          </p:cNvPr>
          <p:cNvSpPr/>
          <p:nvPr/>
        </p:nvSpPr>
        <p:spPr>
          <a:xfrm>
            <a:off x="6012730" y="3820948"/>
            <a:ext cx="2448272" cy="646331"/>
          </a:xfrm>
          <a:prstGeom prst="rect">
            <a:avLst/>
          </a:prstGeom>
        </p:spPr>
        <p:txBody>
          <a:bodyPr wrap="square">
            <a:spAutoFit/>
          </a:bodyPr>
          <a:lstStyle/>
          <a:p>
            <a:r>
              <a:rPr lang="zh-CN" altLang="en-US" sz="3600" dirty="0"/>
              <a:t>表 关系</a:t>
            </a:r>
            <a:endParaRPr lang="en-US" altLang="zh-CN" dirty="0"/>
          </a:p>
        </p:txBody>
      </p:sp>
    </p:spTree>
    <p:extLst>
      <p:ext uri="{BB962C8B-B14F-4D97-AF65-F5344CB8AC3E}">
        <p14:creationId xmlns:p14="http://schemas.microsoft.com/office/powerpoint/2010/main" val="28085455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298666" y="902356"/>
            <a:ext cx="5688632" cy="1303117"/>
          </a:xfrm>
          <a:prstGeom prst="rect">
            <a:avLst/>
          </a:prstGeom>
        </p:spPr>
        <p:txBody>
          <a:bodyPr wrap="square" lIns="71314" tIns="35657" rIns="71314" bIns="35657">
            <a:spAutoFit/>
          </a:bodyPr>
          <a:lstStyle/>
          <a:p>
            <a:pPr algn="ctr" defTabSz="917883"/>
            <a:r>
              <a:rPr lang="en-US" altLang="zh-CN" sz="8000" dirty="0">
                <a:solidFill>
                  <a:srgbClr val="003C72"/>
                </a:solidFill>
                <a:latin typeface="方正姚体" panose="02010601030101010101" pitchFamily="2" charset="-122"/>
                <a:ea typeface="方正姚体" panose="02010601030101010101" pitchFamily="2" charset="-122"/>
                <a:cs typeface="+mn-ea"/>
                <a:sym typeface="+mn-lt"/>
              </a:rPr>
              <a:t>Primary Key</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758922" y="2193690"/>
            <a:ext cx="5976664"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主键</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642" y="1345385"/>
            <a:ext cx="3518520" cy="3518520"/>
          </a:xfrm>
          <a:prstGeom prst="rect">
            <a:avLst/>
          </a:prstGeom>
        </p:spPr>
      </p:pic>
    </p:spTree>
    <p:extLst>
      <p:ext uri="{BB962C8B-B14F-4D97-AF65-F5344CB8AC3E}">
        <p14:creationId xmlns:p14="http://schemas.microsoft.com/office/powerpoint/2010/main" val="2442728225"/>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BA4E22-DB52-4B45-BECC-DE9E040D24D6}"/>
              </a:ext>
            </a:extLst>
          </p:cNvPr>
          <p:cNvSpPr>
            <a:spLocks noGrp="1"/>
          </p:cNvSpPr>
          <p:nvPr>
            <p:ph type="title"/>
          </p:nvPr>
        </p:nvSpPr>
        <p:spPr>
          <a:xfrm rot="21191013">
            <a:off x="-351302" y="501573"/>
            <a:ext cx="8662890" cy="2482188"/>
          </a:xfrm>
        </p:spPr>
        <p:txBody>
          <a:bodyPr>
            <a:normAutofit/>
          </a:bodyPr>
          <a:lstStyle/>
          <a:p>
            <a:r>
              <a:rPr lang="zh-CN" altLang="en-US" sz="13800" dirty="0"/>
              <a:t>如何区分</a:t>
            </a:r>
          </a:p>
        </p:txBody>
      </p:sp>
      <p:sp>
        <p:nvSpPr>
          <p:cNvPr id="3" name="内容占位符 2">
            <a:extLst>
              <a:ext uri="{FF2B5EF4-FFF2-40B4-BE49-F238E27FC236}">
                <a16:creationId xmlns:a16="http://schemas.microsoft.com/office/drawing/2014/main" id="{683E9681-3A41-4648-8C08-E28EFC2F69F8}"/>
              </a:ext>
            </a:extLst>
          </p:cNvPr>
          <p:cNvSpPr>
            <a:spLocks noGrp="1"/>
          </p:cNvSpPr>
          <p:nvPr>
            <p:ph idx="1"/>
          </p:nvPr>
        </p:nvSpPr>
        <p:spPr>
          <a:xfrm rot="174081">
            <a:off x="2916386" y="3240236"/>
            <a:ext cx="8101013" cy="3326374"/>
          </a:xfrm>
        </p:spPr>
        <p:txBody>
          <a:bodyPr>
            <a:normAutofit/>
          </a:bodyPr>
          <a:lstStyle/>
          <a:p>
            <a:pPr marL="0" indent="0">
              <a:buNone/>
            </a:pPr>
            <a:r>
              <a:rPr lang="zh-CN" altLang="en-US" sz="8000" dirty="0"/>
              <a:t>每一条记录</a:t>
            </a:r>
          </a:p>
        </p:txBody>
      </p:sp>
    </p:spTree>
    <p:extLst>
      <p:ext uri="{BB962C8B-B14F-4D97-AF65-F5344CB8AC3E}">
        <p14:creationId xmlns:p14="http://schemas.microsoft.com/office/powerpoint/2010/main" val="41069789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312D4-D99A-4BCC-BA10-4B30EEFFC11D}"/>
              </a:ext>
            </a:extLst>
          </p:cNvPr>
          <p:cNvSpPr>
            <a:spLocks noGrp="1"/>
          </p:cNvSpPr>
          <p:nvPr>
            <p:ph type="title"/>
          </p:nvPr>
        </p:nvSpPr>
        <p:spPr/>
        <p:txBody>
          <a:bodyPr/>
          <a:lstStyle/>
          <a:p>
            <a:r>
              <a:rPr lang="zh-CN" altLang="en-US" dirty="0"/>
              <a:t>唯一的标识符</a:t>
            </a:r>
          </a:p>
        </p:txBody>
      </p:sp>
      <p:sp>
        <p:nvSpPr>
          <p:cNvPr id="3" name="内容占位符 2">
            <a:extLst>
              <a:ext uri="{FF2B5EF4-FFF2-40B4-BE49-F238E27FC236}">
                <a16:creationId xmlns:a16="http://schemas.microsoft.com/office/drawing/2014/main" id="{140AC425-E919-4B46-8FF3-851EA6CC3FFF}"/>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1098740-1B39-4BE0-9041-FF6A6A6CFF70}"/>
              </a:ext>
            </a:extLst>
          </p:cNvPr>
          <p:cNvPicPr>
            <a:picLocks noChangeAspect="1"/>
          </p:cNvPicPr>
          <p:nvPr/>
        </p:nvPicPr>
        <p:blipFill>
          <a:blip r:embed="rId2"/>
          <a:stretch>
            <a:fillRect/>
          </a:stretch>
        </p:blipFill>
        <p:spPr>
          <a:xfrm>
            <a:off x="567524" y="520365"/>
            <a:ext cx="7182111" cy="2588674"/>
          </a:xfrm>
          <a:prstGeom prst="rect">
            <a:avLst/>
          </a:prstGeom>
        </p:spPr>
      </p:pic>
    </p:spTree>
    <p:extLst>
      <p:ext uri="{BB962C8B-B14F-4D97-AF65-F5344CB8AC3E}">
        <p14:creationId xmlns:p14="http://schemas.microsoft.com/office/powerpoint/2010/main" val="27591077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7B84FD-4BA7-43C3-B357-27C06406AEF5}"/>
              </a:ext>
            </a:extLst>
          </p:cNvPr>
          <p:cNvSpPr>
            <a:spLocks noGrp="1"/>
          </p:cNvSpPr>
          <p:nvPr>
            <p:ph type="title"/>
          </p:nvPr>
        </p:nvSpPr>
        <p:spPr>
          <a:xfrm>
            <a:off x="2412330" y="1886936"/>
            <a:ext cx="8928992" cy="2016224"/>
          </a:xfrm>
        </p:spPr>
        <p:txBody>
          <a:bodyPr>
            <a:normAutofit/>
          </a:bodyPr>
          <a:lstStyle/>
          <a:p>
            <a:r>
              <a:rPr lang="zh-CN" altLang="en-US" sz="8000" dirty="0">
                <a:solidFill>
                  <a:srgbClr val="910101"/>
                </a:solidFill>
              </a:rPr>
              <a:t>学号</a:t>
            </a:r>
          </a:p>
        </p:txBody>
      </p:sp>
      <p:sp>
        <p:nvSpPr>
          <p:cNvPr id="3" name="内容占位符 2">
            <a:extLst>
              <a:ext uri="{FF2B5EF4-FFF2-40B4-BE49-F238E27FC236}">
                <a16:creationId xmlns:a16="http://schemas.microsoft.com/office/drawing/2014/main" id="{F6B9B3BB-2C33-49E2-82B4-CE6367E53DDB}"/>
              </a:ext>
            </a:extLst>
          </p:cNvPr>
          <p:cNvSpPr>
            <a:spLocks noGrp="1"/>
          </p:cNvSpPr>
          <p:nvPr>
            <p:ph idx="1"/>
          </p:nvPr>
        </p:nvSpPr>
        <p:spPr/>
        <p:txBody>
          <a:bodyPr>
            <a:normAutofit/>
          </a:bodyPr>
          <a:lstStyle/>
          <a:p>
            <a:pPr marL="0" indent="0">
              <a:buNone/>
            </a:pPr>
            <a:r>
              <a:rPr lang="zh-CN" altLang="en-US" sz="7200" dirty="0"/>
              <a:t>身份证号</a:t>
            </a:r>
          </a:p>
        </p:txBody>
      </p:sp>
      <p:sp>
        <p:nvSpPr>
          <p:cNvPr id="4" name="标题 1">
            <a:extLst>
              <a:ext uri="{FF2B5EF4-FFF2-40B4-BE49-F238E27FC236}">
                <a16:creationId xmlns:a16="http://schemas.microsoft.com/office/drawing/2014/main" id="{558925F9-C021-4DD0-9615-EF41A86B4897}"/>
              </a:ext>
            </a:extLst>
          </p:cNvPr>
          <p:cNvSpPr txBox="1">
            <a:spLocks/>
          </p:cNvSpPr>
          <p:nvPr/>
        </p:nvSpPr>
        <p:spPr>
          <a:xfrm>
            <a:off x="-1116062" y="1353337"/>
            <a:ext cx="8928992" cy="2016224"/>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sz="8000" dirty="0">
                <a:solidFill>
                  <a:srgbClr val="1F7244"/>
                </a:solidFill>
              </a:rPr>
              <a:t>医保编号</a:t>
            </a:r>
          </a:p>
        </p:txBody>
      </p:sp>
      <p:sp>
        <p:nvSpPr>
          <p:cNvPr id="5" name="标题 1">
            <a:extLst>
              <a:ext uri="{FF2B5EF4-FFF2-40B4-BE49-F238E27FC236}">
                <a16:creationId xmlns:a16="http://schemas.microsoft.com/office/drawing/2014/main" id="{D5D8F031-1F72-4FE6-A14B-9DB6E2A76840}"/>
              </a:ext>
            </a:extLst>
          </p:cNvPr>
          <p:cNvSpPr txBox="1">
            <a:spLocks/>
          </p:cNvSpPr>
          <p:nvPr/>
        </p:nvSpPr>
        <p:spPr>
          <a:xfrm>
            <a:off x="1908274" y="87581"/>
            <a:ext cx="8928992" cy="2016224"/>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sz="8000" dirty="0"/>
              <a:t>汽车牌照</a:t>
            </a:r>
          </a:p>
        </p:txBody>
      </p:sp>
      <p:sp>
        <p:nvSpPr>
          <p:cNvPr id="6" name="标题 1">
            <a:extLst>
              <a:ext uri="{FF2B5EF4-FFF2-40B4-BE49-F238E27FC236}">
                <a16:creationId xmlns:a16="http://schemas.microsoft.com/office/drawing/2014/main" id="{4CC75DDA-ADAB-442C-BAB3-AEE55F291AC7}"/>
              </a:ext>
            </a:extLst>
          </p:cNvPr>
          <p:cNvSpPr txBox="1">
            <a:spLocks/>
          </p:cNvSpPr>
          <p:nvPr/>
        </p:nvSpPr>
        <p:spPr>
          <a:xfrm>
            <a:off x="-1908150" y="2895048"/>
            <a:ext cx="8928992" cy="2016224"/>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sz="8000" dirty="0"/>
              <a:t>股票代码</a:t>
            </a:r>
          </a:p>
        </p:txBody>
      </p:sp>
      <p:sp>
        <p:nvSpPr>
          <p:cNvPr id="7" name="标题 1">
            <a:extLst>
              <a:ext uri="{FF2B5EF4-FFF2-40B4-BE49-F238E27FC236}">
                <a16:creationId xmlns:a16="http://schemas.microsoft.com/office/drawing/2014/main" id="{A60E9A21-F149-4263-9745-FED4ED34CAF5}"/>
              </a:ext>
            </a:extLst>
          </p:cNvPr>
          <p:cNvSpPr txBox="1">
            <a:spLocks/>
          </p:cNvSpPr>
          <p:nvPr/>
        </p:nvSpPr>
        <p:spPr>
          <a:xfrm>
            <a:off x="2952390" y="3413955"/>
            <a:ext cx="8928992" cy="2016224"/>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sz="8000" dirty="0">
                <a:solidFill>
                  <a:srgbClr val="1F7244"/>
                </a:solidFill>
              </a:rPr>
              <a:t>学校代码</a:t>
            </a:r>
          </a:p>
        </p:txBody>
      </p:sp>
    </p:spTree>
    <p:extLst>
      <p:ext uri="{BB962C8B-B14F-4D97-AF65-F5344CB8AC3E}">
        <p14:creationId xmlns:p14="http://schemas.microsoft.com/office/powerpoint/2010/main" val="6864266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BAC227-D615-44A8-BB73-9FD2FAEA8543}"/>
              </a:ext>
            </a:extLst>
          </p:cNvPr>
          <p:cNvSpPr>
            <a:spLocks noGrp="1"/>
          </p:cNvSpPr>
          <p:nvPr>
            <p:ph type="title"/>
          </p:nvPr>
        </p:nvSpPr>
        <p:spPr>
          <a:xfrm>
            <a:off x="900162" y="2434289"/>
            <a:ext cx="9685188" cy="2550563"/>
          </a:xfrm>
        </p:spPr>
        <p:txBody>
          <a:bodyPr>
            <a:normAutofit/>
          </a:bodyPr>
          <a:lstStyle/>
          <a:p>
            <a:r>
              <a:rPr lang="en-US" altLang="zh-CN" sz="9600" dirty="0"/>
              <a:t>identifier</a:t>
            </a:r>
            <a:endParaRPr lang="zh-CN" altLang="en-US" sz="9600" dirty="0"/>
          </a:p>
        </p:txBody>
      </p:sp>
      <p:sp>
        <p:nvSpPr>
          <p:cNvPr id="3" name="内容占位符 2">
            <a:extLst>
              <a:ext uri="{FF2B5EF4-FFF2-40B4-BE49-F238E27FC236}">
                <a16:creationId xmlns:a16="http://schemas.microsoft.com/office/drawing/2014/main" id="{702D7E83-E5FC-4FAA-BFAB-750C6C408317}"/>
              </a:ext>
            </a:extLst>
          </p:cNvPr>
          <p:cNvSpPr>
            <a:spLocks noGrp="1"/>
          </p:cNvSpPr>
          <p:nvPr>
            <p:ph idx="1"/>
          </p:nvPr>
        </p:nvSpPr>
        <p:spPr>
          <a:xfrm>
            <a:off x="1476226" y="383197"/>
            <a:ext cx="8101013" cy="3326374"/>
          </a:xfrm>
        </p:spPr>
        <p:txBody>
          <a:bodyPr>
            <a:normAutofit fontScale="85000" lnSpcReduction="20000"/>
          </a:bodyPr>
          <a:lstStyle/>
          <a:p>
            <a:pPr marL="0" indent="0">
              <a:buNone/>
            </a:pPr>
            <a:r>
              <a:rPr lang="en-US" altLang="zh-CN" sz="30600" dirty="0"/>
              <a:t>id</a:t>
            </a:r>
            <a:endParaRPr lang="zh-CN" altLang="en-US" sz="30600" dirty="0"/>
          </a:p>
        </p:txBody>
      </p:sp>
    </p:spTree>
    <p:extLst>
      <p:ext uri="{BB962C8B-B14F-4D97-AF65-F5344CB8AC3E}">
        <p14:creationId xmlns:p14="http://schemas.microsoft.com/office/powerpoint/2010/main" val="1373394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FB4ECF-0942-4A81-A462-EC0A858B0A65}"/>
              </a:ext>
            </a:extLst>
          </p:cNvPr>
          <p:cNvSpPr>
            <a:spLocks noGrp="1"/>
          </p:cNvSpPr>
          <p:nvPr>
            <p:ph type="title"/>
          </p:nvPr>
        </p:nvSpPr>
        <p:spPr>
          <a:xfrm rot="285603">
            <a:off x="-1580711" y="2464950"/>
            <a:ext cx="8712968" cy="1311894"/>
          </a:xfrm>
        </p:spPr>
        <p:txBody>
          <a:bodyPr>
            <a:normAutofit/>
          </a:bodyPr>
          <a:lstStyle/>
          <a:p>
            <a:r>
              <a:rPr lang="zh-CN" altLang="en-US" sz="5400" dirty="0"/>
              <a:t>持卡人姓名</a:t>
            </a:r>
          </a:p>
        </p:txBody>
      </p:sp>
      <p:sp>
        <p:nvSpPr>
          <p:cNvPr id="3" name="内容占位符 2">
            <a:extLst>
              <a:ext uri="{FF2B5EF4-FFF2-40B4-BE49-F238E27FC236}">
                <a16:creationId xmlns:a16="http://schemas.microsoft.com/office/drawing/2014/main" id="{38AB9187-085E-4D6F-990C-87A20C1FC520}"/>
              </a:ext>
            </a:extLst>
          </p:cNvPr>
          <p:cNvSpPr>
            <a:spLocks noGrp="1"/>
          </p:cNvSpPr>
          <p:nvPr>
            <p:ph idx="1"/>
          </p:nvPr>
        </p:nvSpPr>
        <p:spPr>
          <a:xfrm rot="20981360">
            <a:off x="108075" y="87581"/>
            <a:ext cx="4680520" cy="1424463"/>
          </a:xfrm>
        </p:spPr>
        <p:txBody>
          <a:bodyPr>
            <a:normAutofit/>
          </a:bodyPr>
          <a:lstStyle/>
          <a:p>
            <a:pPr marL="0" indent="0">
              <a:buNone/>
            </a:pPr>
            <a:r>
              <a:rPr lang="zh-CN" altLang="en-US" sz="8800" dirty="0"/>
              <a:t>银行卡号</a:t>
            </a:r>
          </a:p>
        </p:txBody>
      </p:sp>
      <p:sp>
        <p:nvSpPr>
          <p:cNvPr id="4" name="内容占位符 2">
            <a:extLst>
              <a:ext uri="{FF2B5EF4-FFF2-40B4-BE49-F238E27FC236}">
                <a16:creationId xmlns:a16="http://schemas.microsoft.com/office/drawing/2014/main" id="{4BAE18A5-A575-4AE0-B207-7F571D846CE8}"/>
              </a:ext>
            </a:extLst>
          </p:cNvPr>
          <p:cNvSpPr txBox="1">
            <a:spLocks/>
          </p:cNvSpPr>
          <p:nvPr/>
        </p:nvSpPr>
        <p:spPr>
          <a:xfrm>
            <a:off x="3276426" y="1117273"/>
            <a:ext cx="4680520" cy="1424463"/>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zh-CN" altLang="en-US" sz="4000" dirty="0"/>
              <a:t>主键 </a:t>
            </a:r>
            <a:r>
              <a:rPr lang="en-US" altLang="zh-CN" sz="4000" dirty="0"/>
              <a:t>primary key</a:t>
            </a:r>
            <a:endParaRPr lang="zh-CN" altLang="en-US" sz="4000" dirty="0"/>
          </a:p>
        </p:txBody>
      </p:sp>
      <p:sp>
        <p:nvSpPr>
          <p:cNvPr id="5" name="内容占位符 2">
            <a:extLst>
              <a:ext uri="{FF2B5EF4-FFF2-40B4-BE49-F238E27FC236}">
                <a16:creationId xmlns:a16="http://schemas.microsoft.com/office/drawing/2014/main" id="{AE30C325-1EC4-47BF-9B8C-1321A3425AD7}"/>
              </a:ext>
            </a:extLst>
          </p:cNvPr>
          <p:cNvSpPr txBox="1">
            <a:spLocks/>
          </p:cNvSpPr>
          <p:nvPr/>
        </p:nvSpPr>
        <p:spPr>
          <a:xfrm>
            <a:off x="2988394" y="3700059"/>
            <a:ext cx="5832648" cy="836322"/>
          </a:xfrm>
          <a:prstGeom prst="rect">
            <a:avLst/>
          </a:prstGeom>
        </p:spPr>
        <p:txBody>
          <a:bodyPr vert="horz" lIns="80229" tIns="40115" rIns="80229" bIns="40115" rtlCol="0">
            <a:normAutofit/>
          </a:bodyPr>
          <a:lstStyle>
            <a:lvl1pPr marL="300860" indent="-300860" algn="l" defTabSz="802295" rtl="0" eaLnBrk="1" latinLnBrk="0" hangingPunct="1">
              <a:spcBef>
                <a:spcPct val="20000"/>
              </a:spcBef>
              <a:buFont typeface="Arial" pitchFamily="34" charset="0"/>
              <a:buChar char="•"/>
              <a:defRPr sz="2800" kern="1200">
                <a:solidFill>
                  <a:srgbClr val="91010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rgbClr val="91010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rgbClr val="91010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rgbClr val="91010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4000" dirty="0">
                <a:solidFill>
                  <a:srgbClr val="003C72"/>
                </a:solidFill>
              </a:rPr>
              <a:t>替代键 </a:t>
            </a:r>
            <a:r>
              <a:rPr lang="en-US" altLang="zh-CN" sz="4000" dirty="0">
                <a:solidFill>
                  <a:srgbClr val="003C72"/>
                </a:solidFill>
              </a:rPr>
              <a:t>alternate key</a:t>
            </a:r>
            <a:r>
              <a:rPr lang="zh-CN" altLang="en-US" sz="4000" dirty="0">
                <a:solidFill>
                  <a:srgbClr val="003C72"/>
                </a:solidFill>
              </a:rPr>
              <a:t> </a:t>
            </a:r>
          </a:p>
        </p:txBody>
      </p:sp>
    </p:spTree>
    <p:extLst>
      <p:ext uri="{BB962C8B-B14F-4D97-AF65-F5344CB8AC3E}">
        <p14:creationId xmlns:p14="http://schemas.microsoft.com/office/powerpoint/2010/main" val="24274336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4EACA-DE1D-4B56-9159-70186976A87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4E21DE2-7D39-4418-8E5D-5DCF72A047C7}"/>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FEFC5E2B-1CEC-4B63-849E-14ACD16E4608}"/>
              </a:ext>
            </a:extLst>
          </p:cNvPr>
          <p:cNvPicPr>
            <a:picLocks noChangeAspect="1"/>
          </p:cNvPicPr>
          <p:nvPr/>
        </p:nvPicPr>
        <p:blipFill>
          <a:blip r:embed="rId2"/>
          <a:stretch>
            <a:fillRect/>
          </a:stretch>
        </p:blipFill>
        <p:spPr>
          <a:xfrm>
            <a:off x="462880" y="87581"/>
            <a:ext cx="7391400" cy="4381500"/>
          </a:xfrm>
          <a:prstGeom prst="rect">
            <a:avLst/>
          </a:prstGeom>
        </p:spPr>
      </p:pic>
    </p:spTree>
    <p:extLst>
      <p:ext uri="{BB962C8B-B14F-4D97-AF65-F5344CB8AC3E}">
        <p14:creationId xmlns:p14="http://schemas.microsoft.com/office/powerpoint/2010/main" val="32188904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4F99F-7832-4A32-ACFD-7E1D3146DF8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40A7FC-6C8C-4019-BFFA-FC519F255124}"/>
              </a:ext>
            </a:extLst>
          </p:cNvPr>
          <p:cNvSpPr>
            <a:spLocks noGrp="1"/>
          </p:cNvSpPr>
          <p:nvPr>
            <p:ph idx="1"/>
          </p:nvPr>
        </p:nvSpPr>
        <p:spPr>
          <a:xfrm>
            <a:off x="612130" y="353522"/>
            <a:ext cx="8101013" cy="1662578"/>
          </a:xfrm>
        </p:spPr>
        <p:txBody>
          <a:bodyPr>
            <a:normAutofit/>
          </a:bodyPr>
          <a:lstStyle/>
          <a:p>
            <a:pPr marL="0" indent="0">
              <a:buNone/>
            </a:pPr>
            <a:r>
              <a:rPr lang="en-US" altLang="zh-CN" sz="4400"/>
              <a:t>A primary key uniquely specifies a tuple within a table. </a:t>
            </a:r>
            <a:endParaRPr lang="zh-CN" altLang="en-US" sz="4400" dirty="0"/>
          </a:p>
        </p:txBody>
      </p:sp>
      <p:sp>
        <p:nvSpPr>
          <p:cNvPr id="5" name="矩形 4">
            <a:extLst>
              <a:ext uri="{FF2B5EF4-FFF2-40B4-BE49-F238E27FC236}">
                <a16:creationId xmlns:a16="http://schemas.microsoft.com/office/drawing/2014/main" id="{58BD00E5-F088-4A2E-909C-3C15743BF6A9}"/>
              </a:ext>
            </a:extLst>
          </p:cNvPr>
          <p:cNvSpPr/>
          <p:nvPr/>
        </p:nvSpPr>
        <p:spPr>
          <a:xfrm>
            <a:off x="612130" y="2232124"/>
            <a:ext cx="8496944" cy="2123658"/>
          </a:xfrm>
          <a:prstGeom prst="rect">
            <a:avLst/>
          </a:prstGeom>
        </p:spPr>
        <p:txBody>
          <a:bodyPr wrap="square">
            <a:spAutoFit/>
          </a:bodyPr>
          <a:lstStyle/>
          <a:p>
            <a:r>
              <a:rPr lang="en-US" altLang="zh-CN" sz="4400" dirty="0">
                <a:solidFill>
                  <a:srgbClr val="910101"/>
                </a:solidFill>
              </a:rPr>
              <a:t>In order for an attribute to be a good primary key it must not repeat. </a:t>
            </a:r>
            <a:endParaRPr lang="zh-CN" altLang="en-US" dirty="0"/>
          </a:p>
        </p:txBody>
      </p:sp>
    </p:spTree>
    <p:extLst>
      <p:ext uri="{BB962C8B-B14F-4D97-AF65-F5344CB8AC3E}">
        <p14:creationId xmlns:p14="http://schemas.microsoft.com/office/powerpoint/2010/main" val="24121438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2036129" y="-231461"/>
            <a:ext cx="6650851" cy="1841726"/>
          </a:xfrm>
          <a:prstGeom prst="rect">
            <a:avLst/>
          </a:prstGeom>
        </p:spPr>
        <p:txBody>
          <a:bodyPr wrap="square" lIns="71314" tIns="35657" rIns="71314" bIns="35657">
            <a:spAutoFit/>
          </a:bodyPr>
          <a:lstStyle/>
          <a:p>
            <a:pPr algn="ctr" defTabSz="917883"/>
            <a:r>
              <a:rPr lang="zh-CN" altLang="en-US" sz="11500" dirty="0">
                <a:solidFill>
                  <a:srgbClr val="C00000"/>
                </a:solidFill>
                <a:latin typeface="方正姚体" panose="02010601030101010101" pitchFamily="2" charset="-122"/>
                <a:ea typeface="方正姚体" panose="02010601030101010101" pitchFamily="2" charset="-122"/>
                <a:cs typeface="+mn-ea"/>
                <a:sym typeface="+mn-lt"/>
              </a:rPr>
              <a:t>字段属性</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7816">
            <a:off x="1689852" y="1643120"/>
            <a:ext cx="7867259" cy="1303117"/>
          </a:xfrm>
          <a:prstGeom prst="rect">
            <a:avLst/>
          </a:prstGeom>
        </p:spPr>
        <p:txBody>
          <a:bodyPr wrap="square" lIns="71314" tIns="35657" rIns="71314" bIns="35657">
            <a:spAutoFit/>
          </a:bodyPr>
          <a:lstStyle/>
          <a:p>
            <a:pPr algn="ctr" defTabSz="917883"/>
            <a:r>
              <a:rPr lang="en-US" altLang="zh-CN" sz="8000" dirty="0">
                <a:solidFill>
                  <a:srgbClr val="C00000"/>
                </a:solidFill>
                <a:latin typeface="Agency FB" panose="020B0503020202020204" pitchFamily="34" charset="0"/>
                <a:cs typeface="+mn-ea"/>
                <a:sym typeface="+mn-lt"/>
              </a:rPr>
              <a:t>Auto Number</a:t>
            </a: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58" y="1442211"/>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24402">
            <a:off x="2131935" y="3060648"/>
            <a:ext cx="7434063" cy="2215991"/>
          </a:xfrm>
          <a:prstGeom prst="rect">
            <a:avLst/>
          </a:prstGeom>
        </p:spPr>
        <p:txBody>
          <a:bodyPr wrap="square">
            <a:spAutoFit/>
          </a:bodyPr>
          <a:lstStyle/>
          <a:p>
            <a:pPr lvl="0" algn="ctr" defTabSz="917883"/>
            <a:r>
              <a:rPr lang="zh-CN" altLang="en-US" sz="13800" dirty="0">
                <a:solidFill>
                  <a:srgbClr val="C00000"/>
                </a:solidFill>
                <a:latin typeface="Agency FB" panose="020B0503020202020204" pitchFamily="34" charset="0"/>
                <a:cs typeface="+mn-ea"/>
                <a:sym typeface="+mn-lt"/>
              </a:rPr>
              <a:t>自动编号</a:t>
            </a:r>
            <a:endParaRPr lang="en-US" altLang="zh-CN" sz="1400" dirty="0">
              <a:solidFill>
                <a:prstClr val="black"/>
              </a:solidFill>
              <a:sym typeface="+mn-lt"/>
            </a:endParaRPr>
          </a:p>
        </p:txBody>
      </p:sp>
    </p:spTree>
    <p:extLst>
      <p:ext uri="{BB962C8B-B14F-4D97-AF65-F5344CB8AC3E}">
        <p14:creationId xmlns:p14="http://schemas.microsoft.com/office/powerpoint/2010/main" val="43673858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6F838-E600-4040-8BD2-12830C24B82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61F278C-4FAD-4F33-BB26-C8549DCD0F5E}"/>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6E35BC6-EA59-41CA-8605-EB9152857E30}"/>
              </a:ext>
            </a:extLst>
          </p:cNvPr>
          <p:cNvPicPr>
            <a:picLocks noChangeAspect="1"/>
          </p:cNvPicPr>
          <p:nvPr/>
        </p:nvPicPr>
        <p:blipFill>
          <a:blip r:embed="rId3"/>
          <a:stretch>
            <a:fillRect/>
          </a:stretch>
        </p:blipFill>
        <p:spPr>
          <a:xfrm>
            <a:off x="-140559" y="-492008"/>
            <a:ext cx="9181082" cy="7116620"/>
          </a:xfrm>
          <a:prstGeom prst="rect">
            <a:avLst/>
          </a:prstGeom>
        </p:spPr>
      </p:pic>
      <p:cxnSp>
        <p:nvCxnSpPr>
          <p:cNvPr id="6" name="直接箭头连接符 5">
            <a:extLst>
              <a:ext uri="{FF2B5EF4-FFF2-40B4-BE49-F238E27FC236}">
                <a16:creationId xmlns:a16="http://schemas.microsoft.com/office/drawing/2014/main" id="{31CD89C7-DAAC-43F4-8FDA-D63B913FA48B}"/>
              </a:ext>
            </a:extLst>
          </p:cNvPr>
          <p:cNvCxnSpPr>
            <a:cxnSpLocks/>
          </p:cNvCxnSpPr>
          <p:nvPr/>
        </p:nvCxnSpPr>
        <p:spPr>
          <a:xfrm flipH="1">
            <a:off x="2556346" y="215900"/>
            <a:ext cx="1512168" cy="3463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9253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2036129" y="-231461"/>
            <a:ext cx="6650851" cy="1841726"/>
          </a:xfrm>
          <a:prstGeom prst="rect">
            <a:avLst/>
          </a:prstGeom>
        </p:spPr>
        <p:txBody>
          <a:bodyPr wrap="square" lIns="71314" tIns="35657" rIns="71314" bIns="35657">
            <a:spAutoFit/>
          </a:bodyPr>
          <a:lstStyle/>
          <a:p>
            <a:pPr algn="ctr" defTabSz="917883"/>
            <a:r>
              <a:rPr lang="zh-CN" altLang="en-US" sz="11500" dirty="0">
                <a:solidFill>
                  <a:srgbClr val="C00000"/>
                </a:solidFill>
                <a:latin typeface="方正姚体" panose="02010601030101010101" pitchFamily="2" charset="-122"/>
                <a:ea typeface="方正姚体" panose="02010601030101010101" pitchFamily="2" charset="-122"/>
                <a:cs typeface="+mn-ea"/>
                <a:sym typeface="+mn-lt"/>
              </a:rPr>
              <a:t>字段属性</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1689852" y="1643120"/>
            <a:ext cx="7867259" cy="1303117"/>
          </a:xfrm>
          <a:prstGeom prst="rect">
            <a:avLst/>
          </a:prstGeom>
        </p:spPr>
        <p:txBody>
          <a:bodyPr wrap="square" lIns="71314" tIns="35657" rIns="71314" bIns="35657">
            <a:spAutoFit/>
          </a:bodyPr>
          <a:lstStyle/>
          <a:p>
            <a:pPr algn="ctr" defTabSz="917883"/>
            <a:r>
              <a:rPr lang="en-US" altLang="zh-CN" sz="8000" dirty="0">
                <a:solidFill>
                  <a:srgbClr val="C00000"/>
                </a:solidFill>
                <a:latin typeface="Agency FB" panose="020B0503020202020204" pitchFamily="34" charset="0"/>
                <a:cs typeface="+mn-ea"/>
                <a:sym typeface="+mn-lt"/>
              </a:rPr>
              <a:t>Number</a:t>
            </a: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58" y="1442211"/>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1081227">
            <a:off x="2131935" y="3060648"/>
            <a:ext cx="7434063" cy="2215991"/>
          </a:xfrm>
          <a:prstGeom prst="rect">
            <a:avLst/>
          </a:prstGeom>
        </p:spPr>
        <p:txBody>
          <a:bodyPr wrap="square">
            <a:spAutoFit/>
          </a:bodyPr>
          <a:lstStyle/>
          <a:p>
            <a:pPr lvl="0" algn="ctr" defTabSz="917883"/>
            <a:r>
              <a:rPr lang="zh-CN" altLang="en-US" sz="13800" dirty="0">
                <a:solidFill>
                  <a:srgbClr val="C00000"/>
                </a:solidFill>
                <a:latin typeface="Agency FB" panose="020B0503020202020204" pitchFamily="34" charset="0"/>
                <a:cs typeface="+mn-ea"/>
                <a:sym typeface="+mn-lt"/>
              </a:rPr>
              <a:t>数字</a:t>
            </a:r>
            <a:endParaRPr lang="en-US" altLang="zh-CN" sz="1400" dirty="0">
              <a:solidFill>
                <a:prstClr val="black"/>
              </a:solidFill>
              <a:sym typeface="+mn-lt"/>
            </a:endParaRPr>
          </a:p>
        </p:txBody>
      </p:sp>
    </p:spTree>
    <p:extLst>
      <p:ext uri="{BB962C8B-B14F-4D97-AF65-F5344CB8AC3E}">
        <p14:creationId xmlns:p14="http://schemas.microsoft.com/office/powerpoint/2010/main" val="3680924294"/>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0870C-17C9-49F7-A9DA-C0E67DFDB4E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4CFE70B-F306-4741-953F-07B6AE46C48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FB91CA0-9DA3-4E34-9BFD-B8D2C1AD19FF}"/>
              </a:ext>
            </a:extLst>
          </p:cNvPr>
          <p:cNvPicPr>
            <a:picLocks noChangeAspect="1"/>
          </p:cNvPicPr>
          <p:nvPr/>
        </p:nvPicPr>
        <p:blipFill>
          <a:blip r:embed="rId3"/>
          <a:stretch>
            <a:fillRect/>
          </a:stretch>
        </p:blipFill>
        <p:spPr>
          <a:xfrm>
            <a:off x="1639" y="12304"/>
            <a:ext cx="8925148" cy="5244155"/>
          </a:xfrm>
          <a:prstGeom prst="rect">
            <a:avLst/>
          </a:prstGeom>
        </p:spPr>
      </p:pic>
    </p:spTree>
    <p:extLst>
      <p:ext uri="{BB962C8B-B14F-4D97-AF65-F5344CB8AC3E}">
        <p14:creationId xmlns:p14="http://schemas.microsoft.com/office/powerpoint/2010/main" val="11478605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ACC44-4C4F-4CDE-A526-078560934D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2B25A4E-B95C-40AE-B6C7-E468AC3CA524}"/>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2BE638C6-F038-4303-8409-B99E387158D6}"/>
              </a:ext>
            </a:extLst>
          </p:cNvPr>
          <p:cNvPicPr>
            <a:picLocks noChangeAspect="1"/>
          </p:cNvPicPr>
          <p:nvPr/>
        </p:nvPicPr>
        <p:blipFill>
          <a:blip r:embed="rId2"/>
          <a:stretch>
            <a:fillRect/>
          </a:stretch>
        </p:blipFill>
        <p:spPr>
          <a:xfrm>
            <a:off x="33502" y="520365"/>
            <a:ext cx="8967623" cy="3679896"/>
          </a:xfrm>
          <a:prstGeom prst="rect">
            <a:avLst/>
          </a:prstGeom>
        </p:spPr>
      </p:pic>
    </p:spTree>
    <p:extLst>
      <p:ext uri="{BB962C8B-B14F-4D97-AF65-F5344CB8AC3E}">
        <p14:creationId xmlns:p14="http://schemas.microsoft.com/office/powerpoint/2010/main" val="31950988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2036129" y="-231461"/>
            <a:ext cx="6650851" cy="1841726"/>
          </a:xfrm>
          <a:prstGeom prst="rect">
            <a:avLst/>
          </a:prstGeom>
        </p:spPr>
        <p:txBody>
          <a:bodyPr wrap="square" lIns="71314" tIns="35657" rIns="71314" bIns="35657">
            <a:spAutoFit/>
          </a:bodyPr>
          <a:lstStyle/>
          <a:p>
            <a:pPr algn="ctr" defTabSz="917883"/>
            <a:r>
              <a:rPr lang="zh-CN" altLang="en-US" sz="11500" dirty="0">
                <a:solidFill>
                  <a:srgbClr val="C00000"/>
                </a:solidFill>
                <a:latin typeface="方正姚体" panose="02010601030101010101" pitchFamily="2" charset="-122"/>
                <a:ea typeface="方正姚体" panose="02010601030101010101" pitchFamily="2" charset="-122"/>
                <a:cs typeface="+mn-ea"/>
                <a:sym typeface="+mn-lt"/>
              </a:rPr>
              <a:t>字段属性</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1689852" y="1643120"/>
            <a:ext cx="7867259" cy="1303117"/>
          </a:xfrm>
          <a:prstGeom prst="rect">
            <a:avLst/>
          </a:prstGeom>
        </p:spPr>
        <p:txBody>
          <a:bodyPr wrap="square" lIns="71314" tIns="35657" rIns="71314" bIns="35657">
            <a:spAutoFit/>
          </a:bodyPr>
          <a:lstStyle/>
          <a:p>
            <a:pPr algn="ctr" defTabSz="917883"/>
            <a:r>
              <a:rPr lang="en-US" altLang="zh-CN" sz="8000" dirty="0">
                <a:solidFill>
                  <a:srgbClr val="C00000"/>
                </a:solidFill>
                <a:latin typeface="Agency FB" panose="020B0503020202020204" pitchFamily="34" charset="0"/>
                <a:cs typeface="+mn-ea"/>
                <a:sym typeface="+mn-lt"/>
              </a:rPr>
              <a:t>validate</a:t>
            </a: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1782"/>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1081227">
            <a:off x="1518576" y="3011006"/>
            <a:ext cx="8268233" cy="1862048"/>
          </a:xfrm>
          <a:prstGeom prst="rect">
            <a:avLst/>
          </a:prstGeom>
        </p:spPr>
        <p:txBody>
          <a:bodyPr wrap="square">
            <a:spAutoFit/>
          </a:bodyPr>
          <a:lstStyle/>
          <a:p>
            <a:pPr lvl="0" algn="ctr" defTabSz="917883"/>
            <a:r>
              <a:rPr lang="zh-CN" altLang="en-US" sz="11500" dirty="0">
                <a:solidFill>
                  <a:srgbClr val="C00000"/>
                </a:solidFill>
                <a:latin typeface="Agency FB" panose="020B0503020202020204" pitchFamily="34" charset="0"/>
                <a:cs typeface="+mn-ea"/>
                <a:sym typeface="+mn-lt"/>
              </a:rPr>
              <a:t>验证有效性</a:t>
            </a:r>
            <a:endParaRPr lang="en-US" altLang="zh-CN" sz="1200" dirty="0">
              <a:solidFill>
                <a:prstClr val="black"/>
              </a:solidFill>
              <a:sym typeface="+mn-lt"/>
            </a:endParaRPr>
          </a:p>
        </p:txBody>
      </p:sp>
    </p:spTree>
    <p:extLst>
      <p:ext uri="{BB962C8B-B14F-4D97-AF65-F5344CB8AC3E}">
        <p14:creationId xmlns:p14="http://schemas.microsoft.com/office/powerpoint/2010/main" val="301161688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C2C9B26-58FA-4ECF-80E8-684CF493D89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0442" y="203949"/>
            <a:ext cx="4578860" cy="4632414"/>
          </a:xfrm>
        </p:spPr>
      </p:pic>
      <p:sp>
        <p:nvSpPr>
          <p:cNvPr id="7" name="对话气泡: 圆角矩形 6">
            <a:extLst>
              <a:ext uri="{FF2B5EF4-FFF2-40B4-BE49-F238E27FC236}">
                <a16:creationId xmlns:a16="http://schemas.microsoft.com/office/drawing/2014/main" id="{C2E4051D-6F11-46B1-861F-F8DE2C987554}"/>
              </a:ext>
            </a:extLst>
          </p:cNvPr>
          <p:cNvSpPr/>
          <p:nvPr/>
        </p:nvSpPr>
        <p:spPr>
          <a:xfrm>
            <a:off x="330337" y="2550554"/>
            <a:ext cx="2592288" cy="1008112"/>
          </a:xfrm>
          <a:prstGeom prst="wedgeRoundRectCallout">
            <a:avLst>
              <a:gd name="adj1" fmla="val 73231"/>
              <a:gd name="adj2" fmla="val 53594"/>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A1D26C98-B328-4991-A015-65B57D66DCD4}"/>
              </a:ext>
            </a:extLst>
          </p:cNvPr>
          <p:cNvSpPr txBox="1">
            <a:spLocks/>
          </p:cNvSpPr>
          <p:nvPr/>
        </p:nvSpPr>
        <p:spPr>
          <a:xfrm>
            <a:off x="307180" y="2634584"/>
            <a:ext cx="2736304" cy="840052"/>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dirty="0">
                <a:solidFill>
                  <a:schemeClr val="bg1"/>
                </a:solidFill>
              </a:rPr>
              <a:t>验证规则</a:t>
            </a:r>
          </a:p>
        </p:txBody>
      </p:sp>
      <p:sp>
        <p:nvSpPr>
          <p:cNvPr id="9" name="对话气泡: 圆角矩形 8">
            <a:extLst>
              <a:ext uri="{FF2B5EF4-FFF2-40B4-BE49-F238E27FC236}">
                <a16:creationId xmlns:a16="http://schemas.microsoft.com/office/drawing/2014/main" id="{CF937FB6-5CF5-4A60-916D-D068D96AA4AD}"/>
              </a:ext>
            </a:extLst>
          </p:cNvPr>
          <p:cNvSpPr/>
          <p:nvPr/>
        </p:nvSpPr>
        <p:spPr>
          <a:xfrm>
            <a:off x="336706" y="3855444"/>
            <a:ext cx="2592288" cy="1008112"/>
          </a:xfrm>
          <a:prstGeom prst="wedgeRoundRectCallout">
            <a:avLst>
              <a:gd name="adj1" fmla="val 76437"/>
              <a:gd name="adj2" fmla="val -49479"/>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0" name="标题 1">
            <a:extLst>
              <a:ext uri="{FF2B5EF4-FFF2-40B4-BE49-F238E27FC236}">
                <a16:creationId xmlns:a16="http://schemas.microsoft.com/office/drawing/2014/main" id="{504A31C0-4192-400D-8188-DE3E4E676432}"/>
              </a:ext>
            </a:extLst>
          </p:cNvPr>
          <p:cNvSpPr txBox="1">
            <a:spLocks/>
          </p:cNvSpPr>
          <p:nvPr/>
        </p:nvSpPr>
        <p:spPr>
          <a:xfrm>
            <a:off x="264698" y="3922356"/>
            <a:ext cx="2736304" cy="840052"/>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dirty="0">
                <a:solidFill>
                  <a:schemeClr val="bg1"/>
                </a:solidFill>
              </a:rPr>
              <a:t>验证文本</a:t>
            </a:r>
          </a:p>
        </p:txBody>
      </p:sp>
    </p:spTree>
    <p:extLst>
      <p:ext uri="{BB962C8B-B14F-4D97-AF65-F5344CB8AC3E}">
        <p14:creationId xmlns:p14="http://schemas.microsoft.com/office/powerpoint/2010/main" val="28131291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2036129" y="-231461"/>
            <a:ext cx="6650851" cy="1841726"/>
          </a:xfrm>
          <a:prstGeom prst="rect">
            <a:avLst/>
          </a:prstGeom>
        </p:spPr>
        <p:txBody>
          <a:bodyPr wrap="square" lIns="71314" tIns="35657" rIns="71314" bIns="35657">
            <a:spAutoFit/>
          </a:bodyPr>
          <a:lstStyle/>
          <a:p>
            <a:pPr algn="ctr" defTabSz="917883"/>
            <a:r>
              <a:rPr lang="zh-CN" altLang="en-US" sz="11500" dirty="0">
                <a:solidFill>
                  <a:srgbClr val="C00000"/>
                </a:solidFill>
                <a:latin typeface="方正姚体" panose="02010601030101010101" pitchFamily="2" charset="-122"/>
                <a:ea typeface="方正姚体" panose="02010601030101010101" pitchFamily="2" charset="-122"/>
                <a:cs typeface="+mn-ea"/>
                <a:sym typeface="+mn-lt"/>
              </a:rPr>
              <a:t>字段属性</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1689852" y="1643120"/>
            <a:ext cx="7867259" cy="1303117"/>
          </a:xfrm>
          <a:prstGeom prst="rect">
            <a:avLst/>
          </a:prstGeom>
        </p:spPr>
        <p:txBody>
          <a:bodyPr wrap="square" lIns="71314" tIns="35657" rIns="71314" bIns="35657">
            <a:spAutoFit/>
          </a:bodyPr>
          <a:lstStyle/>
          <a:p>
            <a:pPr algn="ctr" defTabSz="917883"/>
            <a:r>
              <a:rPr lang="en-US" altLang="zh-CN" sz="8000" dirty="0">
                <a:solidFill>
                  <a:srgbClr val="C00000"/>
                </a:solidFill>
                <a:latin typeface="Agency FB" panose="020B0503020202020204" pitchFamily="34" charset="0"/>
                <a:cs typeface="+mn-ea"/>
                <a:sym typeface="+mn-lt"/>
              </a:rPr>
              <a:t>date</a:t>
            </a:r>
          </a:p>
        </p:txBody>
      </p:sp>
      <p:sp>
        <p:nvSpPr>
          <p:cNvPr id="4" name="Rectangle 47"/>
          <p:cNvSpPr/>
          <p:nvPr/>
        </p:nvSpPr>
        <p:spPr>
          <a:xfrm>
            <a:off x="-2340198" y="4325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58" y="1442211"/>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1081227">
            <a:off x="2131935" y="3060648"/>
            <a:ext cx="7434063" cy="2215991"/>
          </a:xfrm>
          <a:prstGeom prst="rect">
            <a:avLst/>
          </a:prstGeom>
        </p:spPr>
        <p:txBody>
          <a:bodyPr wrap="square">
            <a:spAutoFit/>
          </a:bodyPr>
          <a:lstStyle/>
          <a:p>
            <a:pPr lvl="0" algn="ctr" defTabSz="917883"/>
            <a:r>
              <a:rPr lang="zh-CN" altLang="en-US" sz="13800" dirty="0">
                <a:solidFill>
                  <a:srgbClr val="C00000"/>
                </a:solidFill>
                <a:latin typeface="Agency FB" panose="020B0503020202020204" pitchFamily="34" charset="0"/>
                <a:cs typeface="+mn-ea"/>
                <a:sym typeface="+mn-lt"/>
              </a:rPr>
              <a:t>日期</a:t>
            </a:r>
            <a:endParaRPr lang="en-US" altLang="zh-CN" sz="1400" dirty="0">
              <a:solidFill>
                <a:prstClr val="black"/>
              </a:solidFill>
              <a:sym typeface="+mn-lt"/>
            </a:endParaRPr>
          </a:p>
        </p:txBody>
      </p:sp>
    </p:spTree>
    <p:extLst>
      <p:ext uri="{BB962C8B-B14F-4D97-AF65-F5344CB8AC3E}">
        <p14:creationId xmlns:p14="http://schemas.microsoft.com/office/powerpoint/2010/main" val="1962569928"/>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A5385-94F1-43D3-9A00-560383C918E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9B357742-55D2-4FE2-9EB1-8A3F1ECB22B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73" y="-29081"/>
            <a:ext cx="9680246" cy="5069393"/>
          </a:xfrm>
        </p:spPr>
      </p:pic>
    </p:spTree>
    <p:extLst>
      <p:ext uri="{BB962C8B-B14F-4D97-AF65-F5344CB8AC3E}">
        <p14:creationId xmlns:p14="http://schemas.microsoft.com/office/powerpoint/2010/main" val="36476462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3503033" y="377637"/>
            <a:ext cx="5688632" cy="1841726"/>
          </a:xfrm>
          <a:prstGeom prst="rect">
            <a:avLst/>
          </a:prstGeom>
        </p:spPr>
        <p:txBody>
          <a:bodyPr wrap="square" lIns="71314" tIns="35657" rIns="71314" bIns="35657">
            <a:spAutoFit/>
          </a:bodyPr>
          <a:lstStyle/>
          <a:p>
            <a:pPr algn="ctr" defTabSz="917883"/>
            <a:r>
              <a:rPr lang="en-US" altLang="zh-CN" sz="11500" dirty="0">
                <a:solidFill>
                  <a:srgbClr val="C00000"/>
                </a:solidFill>
                <a:latin typeface="方正姚体" panose="02010601030101010101" pitchFamily="2" charset="-122"/>
                <a:ea typeface="方正姚体" panose="02010601030101010101" pitchFamily="2" charset="-122"/>
                <a:cs typeface="+mn-ea"/>
                <a:sym typeface="+mn-lt"/>
              </a:rPr>
              <a:t>table</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0682833">
            <a:off x="-766464" y="715614"/>
            <a:ext cx="5976664" cy="5365767"/>
          </a:xfrm>
          <a:prstGeom prst="rect">
            <a:avLst/>
          </a:prstGeom>
        </p:spPr>
        <p:txBody>
          <a:bodyPr wrap="square" lIns="71314" tIns="35657" rIns="71314" bIns="35657">
            <a:spAutoFit/>
          </a:bodyPr>
          <a:lstStyle/>
          <a:p>
            <a:pPr algn="ctr" defTabSz="917883"/>
            <a:r>
              <a:rPr lang="zh-CN" altLang="en-US" sz="34400" dirty="0">
                <a:solidFill>
                  <a:srgbClr val="C00000"/>
                </a:solidFill>
                <a:latin typeface="Agency FB" panose="020B0503020202020204" pitchFamily="34" charset="0"/>
                <a:cs typeface="+mn-ea"/>
                <a:sym typeface="+mn-lt"/>
              </a:rPr>
              <a:t>表</a:t>
            </a:r>
            <a:endParaRPr lang="en-US" altLang="zh-CN" sz="24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592" y="2237038"/>
            <a:ext cx="2726432" cy="2726432"/>
          </a:xfrm>
          <a:prstGeom prst="rect">
            <a:avLst/>
          </a:prstGeom>
        </p:spPr>
      </p:pic>
    </p:spTree>
    <p:extLst>
      <p:ext uri="{BB962C8B-B14F-4D97-AF65-F5344CB8AC3E}">
        <p14:creationId xmlns:p14="http://schemas.microsoft.com/office/powerpoint/2010/main" val="2282126593"/>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35A1733-D324-4058-B9D7-2C836AA40AE1}"/>
              </a:ext>
            </a:extLst>
          </p:cNvPr>
          <p:cNvPicPr>
            <a:picLocks noChangeAspect="1"/>
          </p:cNvPicPr>
          <p:nvPr/>
        </p:nvPicPr>
        <p:blipFill>
          <a:blip r:embed="rId3"/>
          <a:stretch>
            <a:fillRect/>
          </a:stretch>
        </p:blipFill>
        <p:spPr>
          <a:xfrm>
            <a:off x="3636466" y="247832"/>
            <a:ext cx="5067300" cy="4629520"/>
          </a:xfrm>
          <a:prstGeom prst="rect">
            <a:avLst/>
          </a:prstGeom>
        </p:spPr>
      </p:pic>
      <p:sp>
        <p:nvSpPr>
          <p:cNvPr id="2" name="标题 1">
            <a:extLst>
              <a:ext uri="{FF2B5EF4-FFF2-40B4-BE49-F238E27FC236}">
                <a16:creationId xmlns:a16="http://schemas.microsoft.com/office/drawing/2014/main" id="{3722B0D1-5943-4621-9B5C-9FF7A5FB48A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D829FD5-F30F-4E67-A62F-FC87C51E59D1}"/>
              </a:ext>
            </a:extLst>
          </p:cNvPr>
          <p:cNvSpPr>
            <a:spLocks noGrp="1"/>
          </p:cNvSpPr>
          <p:nvPr>
            <p:ph idx="1"/>
          </p:nvPr>
        </p:nvSpPr>
        <p:spPr/>
        <p:txBody>
          <a:bodyPr>
            <a:normAutofit/>
          </a:bodyPr>
          <a:lstStyle/>
          <a:p>
            <a:pPr marL="0" indent="0">
              <a:buNone/>
            </a:pPr>
            <a:r>
              <a:rPr lang="zh-CN" altLang="en-US" sz="8800" dirty="0"/>
              <a:t>输入掩码</a:t>
            </a:r>
          </a:p>
        </p:txBody>
      </p:sp>
    </p:spTree>
    <p:extLst>
      <p:ext uri="{BB962C8B-B14F-4D97-AF65-F5344CB8AC3E}">
        <p14:creationId xmlns:p14="http://schemas.microsoft.com/office/powerpoint/2010/main" val="10937033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705140" y="863972"/>
            <a:ext cx="5688632" cy="995340"/>
          </a:xfrm>
          <a:prstGeom prst="rect">
            <a:avLst/>
          </a:prstGeom>
        </p:spPr>
        <p:txBody>
          <a:bodyPr wrap="square" lIns="71314" tIns="35657" rIns="71314" bIns="35657">
            <a:spAutoFit/>
          </a:bodyPr>
          <a:lstStyle/>
          <a:p>
            <a:pPr algn="ctr" defTabSz="917883"/>
            <a:r>
              <a:rPr lang="en-US" altLang="zh-CN" sz="6000" dirty="0">
                <a:solidFill>
                  <a:srgbClr val="1F7244"/>
                </a:solidFill>
                <a:latin typeface="方正姚体" panose="02010601030101010101" pitchFamily="2" charset="-122"/>
                <a:ea typeface="方正姚体" panose="02010601030101010101" pitchFamily="2" charset="-122"/>
                <a:cs typeface="+mn-ea"/>
                <a:sym typeface="+mn-lt"/>
              </a:rPr>
              <a:t>Excel</a:t>
            </a:r>
            <a:endParaRPr lang="en-GB" altLang="zh-CN" sz="6000" dirty="0">
              <a:solidFill>
                <a:srgbClr val="1F7244"/>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93619">
            <a:off x="-718628" y="1942269"/>
            <a:ext cx="5976664" cy="6196764"/>
          </a:xfrm>
          <a:prstGeom prst="rect">
            <a:avLst/>
          </a:prstGeom>
        </p:spPr>
        <p:txBody>
          <a:bodyPr wrap="square" lIns="71314" tIns="35657" rIns="71314" bIns="35657">
            <a:spAutoFit/>
          </a:bodyPr>
          <a:lstStyle/>
          <a:p>
            <a:pPr algn="ctr" defTabSz="917883"/>
            <a:r>
              <a:rPr lang="zh-CN" altLang="en-US" sz="19900" dirty="0">
                <a:solidFill>
                  <a:srgbClr val="1F7244"/>
                </a:solidFill>
                <a:latin typeface="Agency FB" panose="020B0503020202020204" pitchFamily="34" charset="0"/>
                <a:cs typeface="+mn-ea"/>
                <a:sym typeface="+mn-lt"/>
              </a:rPr>
              <a:t>拆表</a:t>
            </a:r>
            <a:endParaRPr lang="en-US" altLang="zh-CN" sz="19900" dirty="0">
              <a:solidFill>
                <a:srgbClr val="1F7244"/>
              </a:solidFill>
              <a:latin typeface="Agency FB" panose="020B0503020202020204" pitchFamily="34" charset="0"/>
              <a:cs typeface="+mn-ea"/>
              <a:sym typeface="+mn-lt"/>
            </a:endParaRPr>
          </a:p>
          <a:p>
            <a:pPr algn="ctr" defTabSz="917883"/>
            <a:endParaRPr lang="en-US" altLang="zh-CN" sz="19900" dirty="0">
              <a:solidFill>
                <a:schemeClr val="tx2"/>
              </a:solidFill>
              <a:latin typeface="Agency FB" panose="020B0503020202020204" pitchFamily="34" charset="0"/>
              <a:cs typeface="+mn-ea"/>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1F7244"/>
                </a:solidFill>
                <a:latin typeface="Agency FB" panose="020B0503020202020204" pitchFamily="34" charset="0"/>
                <a:cs typeface="+mn-ea"/>
                <a:sym typeface="+mn-lt"/>
              </a:rPr>
              <a:t>oeasy</a:t>
            </a:r>
            <a:endParaRPr lang="en-GB" altLang="zh-CN" sz="4000" dirty="0">
              <a:solidFill>
                <a:srgbClr val="1F7244"/>
              </a:solidFill>
              <a:latin typeface="Agency FB" panose="020B0503020202020204" pitchFamily="34" charset="0"/>
              <a:cs typeface="+mn-ea"/>
              <a:sym typeface="+mn-lt"/>
            </a:endParaRPr>
          </a:p>
        </p:txBody>
      </p:sp>
      <p:pic>
        <p:nvPicPr>
          <p:cNvPr id="5" name="图片 4">
            <a:extLst>
              <a:ext uri="{FF2B5EF4-FFF2-40B4-BE49-F238E27FC236}">
                <a16:creationId xmlns:a16="http://schemas.microsoft.com/office/drawing/2014/main" id="{EBA4F72D-B4D8-4DC2-8BC3-3FAEBEE7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645" y="1688328"/>
            <a:ext cx="4762500" cy="3343275"/>
          </a:xfrm>
          <a:prstGeom prst="rect">
            <a:avLst/>
          </a:prstGeom>
        </p:spPr>
      </p:pic>
    </p:spTree>
    <p:extLst>
      <p:ext uri="{BB962C8B-B14F-4D97-AF65-F5344CB8AC3E}">
        <p14:creationId xmlns:p14="http://schemas.microsoft.com/office/powerpoint/2010/main" val="1784525217"/>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354D1917-753E-449F-9D27-C603B3C91C58}"/>
              </a:ext>
            </a:extLst>
          </p:cNvPr>
          <p:cNvGraphicFramePr>
            <a:graphicFrameLocks noGrp="1"/>
          </p:cNvGraphicFramePr>
          <p:nvPr/>
        </p:nvGraphicFramePr>
        <p:xfrm>
          <a:off x="758800" y="431924"/>
          <a:ext cx="1866900" cy="2526030"/>
        </p:xfrm>
        <a:graphic>
          <a:graphicData uri="http://schemas.openxmlformats.org/drawingml/2006/table">
            <a:tbl>
              <a:tblPr firstRow="1" bandRow="1">
                <a:tableStyleId>{9DCAF9ED-07DC-4A11-8D7F-57B35C25682E}</a:tableStyleId>
              </a:tblPr>
              <a:tblGrid>
                <a:gridCol w="1866900">
                  <a:extLst>
                    <a:ext uri="{9D8B030D-6E8A-4147-A177-3AD203B41FA5}">
                      <a16:colId xmlns:a16="http://schemas.microsoft.com/office/drawing/2014/main" val="3388022964"/>
                    </a:ext>
                  </a:extLst>
                </a:gridCol>
              </a:tblGrid>
              <a:tr h="171450">
                <a:tc>
                  <a:txBody>
                    <a:bodyPr/>
                    <a:lstStyle/>
                    <a:p>
                      <a:pPr algn="l" fontAlgn="ctr"/>
                      <a:r>
                        <a:rPr lang="zh-CN" altLang="en-US" sz="1100" u="none" strike="noStrike">
                          <a:effectLst/>
                        </a:rPr>
                        <a:t>可完成工作</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942371702"/>
                  </a:ext>
                </a:extLst>
              </a:tr>
              <a:tr h="171450">
                <a:tc>
                  <a:txBody>
                    <a:bodyPr/>
                    <a:lstStyle/>
                    <a:p>
                      <a:pPr algn="l" fontAlgn="ctr"/>
                      <a:r>
                        <a:rPr lang="zh-CN" altLang="en-US" sz="1100" u="none" strike="noStrike">
                          <a:effectLst/>
                        </a:rPr>
                        <a:t>无</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277700210"/>
                  </a:ext>
                </a:extLst>
              </a:tr>
              <a:tr h="180975">
                <a:tc>
                  <a:txBody>
                    <a:bodyPr/>
                    <a:lstStyle/>
                    <a:p>
                      <a:pPr algn="l" fontAlgn="ctr"/>
                      <a:r>
                        <a:rPr lang="zh-CN" altLang="en-US" sz="1100" u="none" strike="noStrike">
                          <a:effectLst/>
                        </a:rPr>
                        <a:t>编剧 文案</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235683688"/>
                  </a:ext>
                </a:extLst>
              </a:tr>
              <a:tr h="180975">
                <a:tc>
                  <a:txBody>
                    <a:bodyPr/>
                    <a:lstStyle/>
                    <a:p>
                      <a:pPr algn="l" fontAlgn="ctr"/>
                      <a:r>
                        <a:rPr lang="zh-CN" altLang="en-US" sz="1100" u="none" strike="noStrike">
                          <a:effectLst/>
                        </a:rPr>
                        <a:t>跟焦 摄助 摇臂 轨道 摄影</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2858884"/>
                  </a:ext>
                </a:extLst>
              </a:tr>
              <a:tr h="180975">
                <a:tc>
                  <a:txBody>
                    <a:bodyPr/>
                    <a:lstStyle/>
                    <a:p>
                      <a:pPr algn="l" fontAlgn="ctr"/>
                      <a:r>
                        <a:rPr lang="zh-CN" altLang="en-US" sz="1100" u="none" strike="noStrike">
                          <a:effectLst/>
                        </a:rPr>
                        <a:t>主摄影</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92949900"/>
                  </a:ext>
                </a:extLst>
              </a:tr>
              <a:tr h="180975">
                <a:tc>
                  <a:txBody>
                    <a:bodyPr/>
                    <a:lstStyle/>
                    <a:p>
                      <a:pPr algn="l" fontAlgn="ctr"/>
                      <a:r>
                        <a:rPr lang="zh-CN" altLang="en-US" sz="1100" u="none" strike="noStrike">
                          <a:effectLst/>
                        </a:rPr>
                        <a:t>演员 主持人</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802586226"/>
                  </a:ext>
                </a:extLst>
              </a:tr>
              <a:tr h="180975">
                <a:tc>
                  <a:txBody>
                    <a:bodyPr/>
                    <a:lstStyle/>
                    <a:p>
                      <a:pPr algn="l" fontAlgn="ctr"/>
                      <a:r>
                        <a:rPr lang="zh-CN" altLang="en-US" sz="1100" u="none" strike="noStrike">
                          <a:effectLst/>
                        </a:rPr>
                        <a:t>制片 经纪</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577976334"/>
                  </a:ext>
                </a:extLst>
              </a:tr>
              <a:tr h="180975">
                <a:tc>
                  <a:txBody>
                    <a:bodyPr/>
                    <a:lstStyle/>
                    <a:p>
                      <a:pPr algn="l" fontAlgn="ctr"/>
                      <a:r>
                        <a:rPr lang="zh-CN" altLang="en-US" sz="1100" u="none" strike="noStrike">
                          <a:effectLst/>
                        </a:rPr>
                        <a:t>制片</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672959148"/>
                  </a:ext>
                </a:extLst>
              </a:tr>
              <a:tr h="180975">
                <a:tc>
                  <a:txBody>
                    <a:bodyPr/>
                    <a:lstStyle/>
                    <a:p>
                      <a:pPr algn="l" fontAlgn="ctr"/>
                      <a:r>
                        <a:rPr lang="zh-CN" altLang="en-US" sz="1100" u="none" strike="noStrike">
                          <a:effectLst/>
                        </a:rPr>
                        <a:t>录音 录音助理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788349895"/>
                  </a:ext>
                </a:extLst>
              </a:tr>
              <a:tr h="180975">
                <a:tc>
                  <a:txBody>
                    <a:bodyPr/>
                    <a:lstStyle/>
                    <a:p>
                      <a:pPr algn="l" fontAlgn="ctr"/>
                      <a:r>
                        <a:rPr lang="zh-CN" altLang="en-US" sz="1100" u="none" strike="noStrike">
                          <a:effectLst/>
                        </a:rPr>
                        <a:t>录音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078573529"/>
                  </a:ext>
                </a:extLst>
              </a:tr>
              <a:tr h="180975">
                <a:tc>
                  <a:txBody>
                    <a:bodyPr/>
                    <a:lstStyle/>
                    <a:p>
                      <a:pPr algn="l" fontAlgn="ctr"/>
                      <a:r>
                        <a:rPr lang="zh-CN" altLang="en-US" sz="1100" u="none" strike="noStrike">
                          <a:effectLst/>
                        </a:rPr>
                        <a:t>导演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38516961"/>
                  </a:ext>
                </a:extLst>
              </a:tr>
              <a:tr h="180975">
                <a:tc>
                  <a:txBody>
                    <a:bodyPr/>
                    <a:lstStyle/>
                    <a:p>
                      <a:pPr algn="l" fontAlgn="ctr"/>
                      <a:r>
                        <a:rPr lang="zh-CN" altLang="en-US" sz="1100" u="none" strike="noStrike">
                          <a:effectLst/>
                        </a:rPr>
                        <a:t>导演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62241049"/>
                  </a:ext>
                </a:extLst>
              </a:tr>
              <a:tr h="180975">
                <a:tc>
                  <a:txBody>
                    <a:bodyPr/>
                    <a:lstStyle/>
                    <a:p>
                      <a:pPr algn="l" fontAlgn="ctr"/>
                      <a:r>
                        <a:rPr lang="zh-CN" altLang="en-US" sz="1100" u="none" strike="noStrike">
                          <a:effectLst/>
                        </a:rPr>
                        <a:t>录音 录音助理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88180267"/>
                  </a:ext>
                </a:extLst>
              </a:tr>
              <a:tr h="180975">
                <a:tc>
                  <a:txBody>
                    <a:bodyPr/>
                    <a:lstStyle/>
                    <a:p>
                      <a:pPr algn="l" fontAlgn="ctr"/>
                      <a:r>
                        <a:rPr lang="zh-CN" altLang="en-US" sz="1100" u="none" strike="noStrike" dirty="0">
                          <a:effectLst/>
                        </a:rPr>
                        <a:t>录音 录音助理</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938863627"/>
                  </a:ext>
                </a:extLst>
              </a:tr>
            </a:tbl>
          </a:graphicData>
        </a:graphic>
      </p:graphicFrame>
      <p:graphicFrame>
        <p:nvGraphicFramePr>
          <p:cNvPr id="5" name="表格 4">
            <a:extLst>
              <a:ext uri="{FF2B5EF4-FFF2-40B4-BE49-F238E27FC236}">
                <a16:creationId xmlns:a16="http://schemas.microsoft.com/office/drawing/2014/main" id="{03D2A146-67CB-423C-8003-CB45763835EA}"/>
              </a:ext>
            </a:extLst>
          </p:cNvPr>
          <p:cNvGraphicFramePr>
            <a:graphicFrameLocks noGrp="1"/>
          </p:cNvGraphicFramePr>
          <p:nvPr/>
        </p:nvGraphicFramePr>
        <p:xfrm>
          <a:off x="4932610" y="1584052"/>
          <a:ext cx="3581400" cy="2526030"/>
        </p:xfrm>
        <a:graphic>
          <a:graphicData uri="http://schemas.openxmlformats.org/drawingml/2006/table">
            <a:tbl>
              <a:tblPr firstRow="1" bandRow="1">
                <a:tableStyleId>{F5AB1C69-6EDB-4FF4-983F-18BD219EF322}</a:tableStyleId>
              </a:tblPr>
              <a:tblGrid>
                <a:gridCol w="838200">
                  <a:extLst>
                    <a:ext uri="{9D8B030D-6E8A-4147-A177-3AD203B41FA5}">
                      <a16:colId xmlns:a16="http://schemas.microsoft.com/office/drawing/2014/main" val="2233271157"/>
                    </a:ext>
                  </a:extLst>
                </a:gridCol>
                <a:gridCol w="685800">
                  <a:extLst>
                    <a:ext uri="{9D8B030D-6E8A-4147-A177-3AD203B41FA5}">
                      <a16:colId xmlns:a16="http://schemas.microsoft.com/office/drawing/2014/main" val="3163991453"/>
                    </a:ext>
                  </a:extLst>
                </a:gridCol>
                <a:gridCol w="685800">
                  <a:extLst>
                    <a:ext uri="{9D8B030D-6E8A-4147-A177-3AD203B41FA5}">
                      <a16:colId xmlns:a16="http://schemas.microsoft.com/office/drawing/2014/main" val="699593871"/>
                    </a:ext>
                  </a:extLst>
                </a:gridCol>
                <a:gridCol w="685800">
                  <a:extLst>
                    <a:ext uri="{9D8B030D-6E8A-4147-A177-3AD203B41FA5}">
                      <a16:colId xmlns:a16="http://schemas.microsoft.com/office/drawing/2014/main" val="954589796"/>
                    </a:ext>
                  </a:extLst>
                </a:gridCol>
                <a:gridCol w="685800">
                  <a:extLst>
                    <a:ext uri="{9D8B030D-6E8A-4147-A177-3AD203B41FA5}">
                      <a16:colId xmlns:a16="http://schemas.microsoft.com/office/drawing/2014/main" val="3576342759"/>
                    </a:ext>
                  </a:extLst>
                </a:gridCol>
              </a:tblGrid>
              <a:tr h="171450">
                <a:tc>
                  <a:txBody>
                    <a:bodyPr/>
                    <a:lstStyle/>
                    <a:p>
                      <a:pPr algn="l" fontAlgn="ctr"/>
                      <a:r>
                        <a:rPr lang="zh-CN" altLang="en-US" sz="1100" u="none" strike="noStrike" dirty="0">
                          <a:effectLst/>
                        </a:rPr>
                        <a:t>职位</a:t>
                      </a:r>
                      <a:r>
                        <a:rPr lang="en-US" altLang="zh-CN" sz="1100" u="none" strike="noStrike" dirty="0">
                          <a:effectLst/>
                        </a:rPr>
                        <a:t>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职位</a:t>
                      </a:r>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职位</a:t>
                      </a:r>
                      <a:r>
                        <a:rPr lang="en-US" altLang="zh-CN" sz="1100" u="none" strike="noStrike">
                          <a:effectLst/>
                        </a:rPr>
                        <a:t>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职位</a:t>
                      </a:r>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职位</a:t>
                      </a:r>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905090699"/>
                  </a:ext>
                </a:extLst>
              </a:tr>
              <a:tr h="171450">
                <a:tc>
                  <a:txBody>
                    <a:bodyPr/>
                    <a:lstStyle/>
                    <a:p>
                      <a:pPr algn="l" fontAlgn="ctr"/>
                      <a:r>
                        <a:rPr lang="zh-CN" altLang="en-US" sz="1100" u="none" strike="noStrike">
                          <a:effectLst/>
                        </a:rPr>
                        <a:t>无</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56591258"/>
                  </a:ext>
                </a:extLst>
              </a:tr>
              <a:tr h="180975">
                <a:tc>
                  <a:txBody>
                    <a:bodyPr/>
                    <a:lstStyle/>
                    <a:p>
                      <a:pPr algn="l" fontAlgn="ctr"/>
                      <a:r>
                        <a:rPr lang="zh-CN" altLang="en-US" sz="1100" u="none" strike="noStrike">
                          <a:effectLst/>
                        </a:rPr>
                        <a:t>编剧</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文案</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96408410"/>
                  </a:ext>
                </a:extLst>
              </a:tr>
              <a:tr h="180975">
                <a:tc>
                  <a:txBody>
                    <a:bodyPr/>
                    <a:lstStyle/>
                    <a:p>
                      <a:pPr algn="l" fontAlgn="ctr"/>
                      <a:r>
                        <a:rPr lang="zh-CN" altLang="en-US" sz="1100" u="none" strike="noStrike">
                          <a:effectLst/>
                        </a:rPr>
                        <a:t>跟焦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摄助</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摇臂</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轨道</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摄影</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617704525"/>
                  </a:ext>
                </a:extLst>
              </a:tr>
              <a:tr h="180975">
                <a:tc>
                  <a:txBody>
                    <a:bodyPr/>
                    <a:lstStyle/>
                    <a:p>
                      <a:pPr algn="l" fontAlgn="ctr"/>
                      <a:r>
                        <a:rPr lang="zh-CN" altLang="en-US" sz="1100" u="none" strike="noStrike">
                          <a:effectLst/>
                        </a:rPr>
                        <a:t>主摄影</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904083139"/>
                  </a:ext>
                </a:extLst>
              </a:tr>
              <a:tr h="180975">
                <a:tc>
                  <a:txBody>
                    <a:bodyPr/>
                    <a:lstStyle/>
                    <a:p>
                      <a:pPr algn="l" fontAlgn="ctr"/>
                      <a:r>
                        <a:rPr lang="zh-CN" altLang="en-US" sz="1100" u="none" strike="noStrike">
                          <a:effectLst/>
                        </a:rPr>
                        <a:t>演员</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主持人</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708725095"/>
                  </a:ext>
                </a:extLst>
              </a:tr>
              <a:tr h="180975">
                <a:tc>
                  <a:txBody>
                    <a:bodyPr/>
                    <a:lstStyle/>
                    <a:p>
                      <a:pPr algn="l" fontAlgn="ctr"/>
                      <a:r>
                        <a:rPr lang="zh-CN" altLang="en-US" sz="1100" u="none" strike="noStrike">
                          <a:effectLst/>
                        </a:rPr>
                        <a:t>制片</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经纪</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58845777"/>
                  </a:ext>
                </a:extLst>
              </a:tr>
              <a:tr h="180975">
                <a:tc>
                  <a:txBody>
                    <a:bodyPr/>
                    <a:lstStyle/>
                    <a:p>
                      <a:pPr algn="l" fontAlgn="ctr"/>
                      <a:r>
                        <a:rPr lang="zh-CN" altLang="en-US" sz="1100" u="none" strike="noStrike">
                          <a:effectLst/>
                        </a:rPr>
                        <a:t>制片</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2119914578"/>
                  </a:ext>
                </a:extLst>
              </a:tr>
              <a:tr h="180975">
                <a:tc>
                  <a:txBody>
                    <a:bodyPr/>
                    <a:lstStyle/>
                    <a:p>
                      <a:pPr algn="l" fontAlgn="ctr"/>
                      <a:r>
                        <a:rPr lang="zh-CN" altLang="en-US" sz="1100" u="none" strike="noStrike">
                          <a:effectLst/>
                        </a:rPr>
                        <a:t>录音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录音助理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06885470"/>
                  </a:ext>
                </a:extLst>
              </a:tr>
              <a:tr h="180975">
                <a:tc>
                  <a:txBody>
                    <a:bodyPr/>
                    <a:lstStyle/>
                    <a:p>
                      <a:pPr algn="l" fontAlgn="ctr"/>
                      <a:r>
                        <a:rPr lang="zh-CN" altLang="en-US" sz="1100" u="none" strike="noStrike">
                          <a:effectLst/>
                        </a:rPr>
                        <a:t>录音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43380837"/>
                  </a:ext>
                </a:extLst>
              </a:tr>
              <a:tr h="180975">
                <a:tc>
                  <a:txBody>
                    <a:bodyPr/>
                    <a:lstStyle/>
                    <a:p>
                      <a:pPr algn="l" fontAlgn="ctr"/>
                      <a:r>
                        <a:rPr lang="zh-CN" altLang="en-US" sz="1100" u="none" strike="noStrike">
                          <a:effectLst/>
                        </a:rPr>
                        <a:t>导演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632222065"/>
                  </a:ext>
                </a:extLst>
              </a:tr>
              <a:tr h="180975">
                <a:tc>
                  <a:txBody>
                    <a:bodyPr/>
                    <a:lstStyle/>
                    <a:p>
                      <a:pPr algn="l" fontAlgn="ctr"/>
                      <a:r>
                        <a:rPr lang="zh-CN" altLang="en-US" sz="1100" u="none" strike="noStrike">
                          <a:effectLst/>
                        </a:rPr>
                        <a:t>导演</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3054361307"/>
                  </a:ext>
                </a:extLst>
              </a:tr>
              <a:tr h="180975">
                <a:tc>
                  <a:txBody>
                    <a:bodyPr/>
                    <a:lstStyle/>
                    <a:p>
                      <a:pPr algn="l" fontAlgn="ctr"/>
                      <a:r>
                        <a:rPr lang="zh-CN" altLang="en-US" sz="1100" u="none" strike="noStrike">
                          <a:effectLst/>
                        </a:rPr>
                        <a:t>录音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录音助理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191987878"/>
                  </a:ext>
                </a:extLst>
              </a:tr>
              <a:tr h="180975">
                <a:tc>
                  <a:txBody>
                    <a:bodyPr/>
                    <a:lstStyle/>
                    <a:p>
                      <a:pPr algn="l" fontAlgn="ctr"/>
                      <a:r>
                        <a:rPr lang="zh-CN" altLang="en-US" sz="1100" u="none" strike="noStrike">
                          <a:effectLst/>
                        </a:rPr>
                        <a:t>录音</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r>
                        <a:rPr lang="zh-CN" altLang="en-US" sz="1100" u="none" strike="noStrike">
                          <a:effectLst/>
                        </a:rPr>
                        <a:t>录音助理</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l"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517362625"/>
                  </a:ext>
                </a:extLst>
              </a:tr>
            </a:tbl>
          </a:graphicData>
        </a:graphic>
      </p:graphicFrame>
      <p:sp>
        <p:nvSpPr>
          <p:cNvPr id="6" name="箭头: 右 5">
            <a:extLst>
              <a:ext uri="{FF2B5EF4-FFF2-40B4-BE49-F238E27FC236}">
                <a16:creationId xmlns:a16="http://schemas.microsoft.com/office/drawing/2014/main" id="{CF05FE13-A780-4E95-BE53-FEB834B36DD0}"/>
              </a:ext>
            </a:extLst>
          </p:cNvPr>
          <p:cNvSpPr/>
          <p:nvPr/>
        </p:nvSpPr>
        <p:spPr>
          <a:xfrm rot="462351">
            <a:off x="3171461" y="1675728"/>
            <a:ext cx="1440160" cy="1080120"/>
          </a:xfrm>
          <a:prstGeom prst="rightArrow">
            <a:avLst/>
          </a:prstGeom>
          <a:solidFill>
            <a:srgbClr val="1F72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225003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22600">
            <a:off x="684138" y="283035"/>
            <a:ext cx="5688632" cy="1303117"/>
          </a:xfrm>
          <a:prstGeom prst="rect">
            <a:avLst/>
          </a:prstGeom>
        </p:spPr>
        <p:txBody>
          <a:bodyPr wrap="square" lIns="71314" tIns="35657" rIns="71314" bIns="35657">
            <a:spAutoFit/>
          </a:bodyPr>
          <a:lstStyle/>
          <a:p>
            <a:pPr algn="ctr" defTabSz="917883"/>
            <a:r>
              <a:rPr lang="en-US" altLang="zh-CN" sz="8000" dirty="0" err="1">
                <a:solidFill>
                  <a:srgbClr val="003C72"/>
                </a:solidFill>
                <a:latin typeface="方正姚体" panose="02010601030101010101" pitchFamily="2" charset="-122"/>
                <a:ea typeface="方正姚体" panose="02010601030101010101" pitchFamily="2" charset="-122"/>
                <a:cs typeface="+mn-ea"/>
                <a:sym typeface="+mn-lt"/>
              </a:rPr>
              <a:t>NormalForm</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758922" y="2193690"/>
            <a:ext cx="5976664"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范式</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642" y="1345385"/>
            <a:ext cx="3518520" cy="3518520"/>
          </a:xfrm>
          <a:prstGeom prst="rect">
            <a:avLst/>
          </a:prstGeom>
        </p:spPr>
      </p:pic>
    </p:spTree>
    <p:extLst>
      <p:ext uri="{BB962C8B-B14F-4D97-AF65-F5344CB8AC3E}">
        <p14:creationId xmlns:p14="http://schemas.microsoft.com/office/powerpoint/2010/main" val="475677501"/>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CAD4BF-7CEA-4920-B63C-810129B917AA}"/>
              </a:ext>
            </a:extLst>
          </p:cNvPr>
          <p:cNvSpPr>
            <a:spLocks noGrp="1"/>
          </p:cNvSpPr>
          <p:nvPr>
            <p:ph type="title"/>
          </p:nvPr>
        </p:nvSpPr>
        <p:spPr>
          <a:xfrm rot="21083181">
            <a:off x="-2349901" y="207276"/>
            <a:ext cx="8101013" cy="2448272"/>
          </a:xfrm>
        </p:spPr>
        <p:txBody>
          <a:bodyPr>
            <a:normAutofit/>
          </a:bodyPr>
          <a:lstStyle/>
          <a:p>
            <a:r>
              <a:rPr lang="en-US" altLang="zh-CN" sz="11500" dirty="0">
                <a:solidFill>
                  <a:srgbClr val="1F7244"/>
                </a:solidFill>
              </a:rPr>
              <a:t>Excel</a:t>
            </a:r>
            <a:endParaRPr lang="zh-CN" altLang="en-US" sz="11500" dirty="0">
              <a:solidFill>
                <a:srgbClr val="1F7244"/>
              </a:solidFill>
            </a:endParaRPr>
          </a:p>
        </p:txBody>
      </p:sp>
      <p:graphicFrame>
        <p:nvGraphicFramePr>
          <p:cNvPr id="6" name="表格 6">
            <a:extLst>
              <a:ext uri="{FF2B5EF4-FFF2-40B4-BE49-F238E27FC236}">
                <a16:creationId xmlns:a16="http://schemas.microsoft.com/office/drawing/2014/main" id="{22B55C30-6AE6-4283-A07B-0226149CD563}"/>
              </a:ext>
            </a:extLst>
          </p:cNvPr>
          <p:cNvGraphicFramePr>
            <a:graphicFrameLocks noGrp="1"/>
          </p:cNvGraphicFramePr>
          <p:nvPr>
            <p:ph idx="1"/>
          </p:nvPr>
        </p:nvGraphicFramePr>
        <p:xfrm>
          <a:off x="3492451" y="549954"/>
          <a:ext cx="2700337" cy="2895600"/>
        </p:xfrm>
        <a:graphic>
          <a:graphicData uri="http://schemas.openxmlformats.org/drawingml/2006/table">
            <a:tbl>
              <a:tblPr firstRow="1" bandRow="1">
                <a:tableStyleId>{F5AB1C69-6EDB-4FF4-983F-18BD219EF322}</a:tableStyleId>
              </a:tblPr>
              <a:tblGrid>
                <a:gridCol w="2700337">
                  <a:extLst>
                    <a:ext uri="{9D8B030D-6E8A-4147-A177-3AD203B41FA5}">
                      <a16:colId xmlns:a16="http://schemas.microsoft.com/office/drawing/2014/main" val="1912275180"/>
                    </a:ext>
                  </a:extLst>
                </a:gridCol>
              </a:tblGrid>
              <a:tr h="298832">
                <a:tc>
                  <a:txBody>
                    <a:bodyPr/>
                    <a:lstStyle/>
                    <a:p>
                      <a:pPr marL="0" marR="0" lvl="0" indent="0" algn="l" defTabSz="802295" rtl="0" eaLnBrk="1" fontAlgn="auto" latinLnBrk="0" hangingPunct="1">
                        <a:lnSpc>
                          <a:spcPct val="100000"/>
                        </a:lnSpc>
                        <a:spcBef>
                          <a:spcPts val="0"/>
                        </a:spcBef>
                        <a:spcAft>
                          <a:spcPts val="0"/>
                        </a:spcAft>
                        <a:buClrTx/>
                        <a:buSzTx/>
                        <a:buFontTx/>
                        <a:buNone/>
                        <a:tabLst/>
                        <a:defRPr/>
                      </a:pPr>
                      <a:r>
                        <a:rPr lang="en-US" altLang="zh-CN" sz="3200" dirty="0"/>
                        <a:t>Excel</a:t>
                      </a:r>
                    </a:p>
                  </a:txBody>
                  <a:tcPr/>
                </a:tc>
                <a:extLst>
                  <a:ext uri="{0D108BD9-81ED-4DB2-BD59-A6C34878D82A}">
                    <a16:rowId xmlns:a16="http://schemas.microsoft.com/office/drawing/2014/main" val="4249862541"/>
                  </a:ext>
                </a:extLst>
              </a:tr>
              <a:tr h="477827">
                <a:tc>
                  <a:txBody>
                    <a:bodyPr/>
                    <a:lstStyle/>
                    <a:p>
                      <a:r>
                        <a:rPr lang="zh-CN" altLang="en-US" sz="3200" dirty="0"/>
                        <a:t>行</a:t>
                      </a:r>
                    </a:p>
                  </a:txBody>
                  <a:tcPr/>
                </a:tc>
                <a:extLst>
                  <a:ext uri="{0D108BD9-81ED-4DB2-BD59-A6C34878D82A}">
                    <a16:rowId xmlns:a16="http://schemas.microsoft.com/office/drawing/2014/main" val="1989933302"/>
                  </a:ext>
                </a:extLst>
              </a:tr>
              <a:tr h="370840">
                <a:tc>
                  <a:txBody>
                    <a:bodyPr/>
                    <a:lstStyle/>
                    <a:p>
                      <a:r>
                        <a:rPr lang="zh-CN" altLang="en-US" sz="3200" dirty="0"/>
                        <a:t>列</a:t>
                      </a:r>
                    </a:p>
                  </a:txBody>
                  <a:tcPr/>
                </a:tc>
                <a:extLst>
                  <a:ext uri="{0D108BD9-81ED-4DB2-BD59-A6C34878D82A}">
                    <a16:rowId xmlns:a16="http://schemas.microsoft.com/office/drawing/2014/main" val="1451256738"/>
                  </a:ext>
                </a:extLst>
              </a:tr>
              <a:tr h="370840">
                <a:tc>
                  <a:txBody>
                    <a:bodyPr/>
                    <a:lstStyle/>
                    <a:p>
                      <a:r>
                        <a:rPr lang="zh-CN" altLang="en-US" sz="3200" dirty="0"/>
                        <a:t>标题</a:t>
                      </a:r>
                    </a:p>
                  </a:txBody>
                  <a:tcPr/>
                </a:tc>
                <a:extLst>
                  <a:ext uri="{0D108BD9-81ED-4DB2-BD59-A6C34878D82A}">
                    <a16:rowId xmlns:a16="http://schemas.microsoft.com/office/drawing/2014/main" val="2942610485"/>
                  </a:ext>
                </a:extLst>
              </a:tr>
              <a:tr h="370840">
                <a:tc>
                  <a:txBody>
                    <a:bodyPr/>
                    <a:lstStyle/>
                    <a:p>
                      <a:r>
                        <a:rPr lang="zh-CN" altLang="en-US" sz="3200" dirty="0"/>
                        <a:t>值</a:t>
                      </a:r>
                    </a:p>
                  </a:txBody>
                  <a:tcPr/>
                </a:tc>
                <a:extLst>
                  <a:ext uri="{0D108BD9-81ED-4DB2-BD59-A6C34878D82A}">
                    <a16:rowId xmlns:a16="http://schemas.microsoft.com/office/drawing/2014/main" val="3793103558"/>
                  </a:ext>
                </a:extLst>
              </a:tr>
            </a:tbl>
          </a:graphicData>
        </a:graphic>
      </p:graphicFrame>
      <p:graphicFrame>
        <p:nvGraphicFramePr>
          <p:cNvPr id="8" name="表格 7">
            <a:extLst>
              <a:ext uri="{FF2B5EF4-FFF2-40B4-BE49-F238E27FC236}">
                <a16:creationId xmlns:a16="http://schemas.microsoft.com/office/drawing/2014/main" id="{3D9C6EF0-FB99-4419-BF3F-7C3EDC6C04BF}"/>
              </a:ext>
            </a:extLst>
          </p:cNvPr>
          <p:cNvGraphicFramePr>
            <a:graphicFrameLocks noGrp="1"/>
          </p:cNvGraphicFramePr>
          <p:nvPr>
            <p:extLst>
              <p:ext uri="{D42A27DB-BD31-4B8C-83A1-F6EECF244321}">
                <p14:modId xmlns:p14="http://schemas.microsoft.com/office/powerpoint/2010/main" val="2823065657"/>
              </p:ext>
            </p:extLst>
          </p:nvPr>
        </p:nvGraphicFramePr>
        <p:xfrm>
          <a:off x="5508674" y="545142"/>
          <a:ext cx="2700337" cy="2895600"/>
        </p:xfrm>
        <a:graphic>
          <a:graphicData uri="http://schemas.openxmlformats.org/drawingml/2006/table">
            <a:tbl>
              <a:tblPr firstRow="1" bandRow="1">
                <a:tableStyleId>{21E4AEA4-8DFA-4A89-87EB-49C32662AFE0}</a:tableStyleId>
              </a:tblPr>
              <a:tblGrid>
                <a:gridCol w="2700337">
                  <a:extLst>
                    <a:ext uri="{9D8B030D-6E8A-4147-A177-3AD203B41FA5}">
                      <a16:colId xmlns:a16="http://schemas.microsoft.com/office/drawing/2014/main" val="4101805487"/>
                    </a:ext>
                  </a:extLst>
                </a:gridCol>
              </a:tblGrid>
              <a:tr h="298832">
                <a:tc>
                  <a:txBody>
                    <a:bodyPr/>
                    <a:lstStyle/>
                    <a:p>
                      <a:r>
                        <a:rPr lang="en-US" altLang="zh-CN" sz="3200" dirty="0"/>
                        <a:t>Access</a:t>
                      </a:r>
                      <a:endParaRPr lang="zh-CN" altLang="en-US" sz="3200" dirty="0"/>
                    </a:p>
                  </a:txBody>
                  <a:tcPr/>
                </a:tc>
                <a:extLst>
                  <a:ext uri="{0D108BD9-81ED-4DB2-BD59-A6C34878D82A}">
                    <a16:rowId xmlns:a16="http://schemas.microsoft.com/office/drawing/2014/main" val="22444174"/>
                  </a:ext>
                </a:extLst>
              </a:tr>
              <a:tr h="477827">
                <a:tc>
                  <a:txBody>
                    <a:bodyPr/>
                    <a:lstStyle/>
                    <a:p>
                      <a:r>
                        <a:rPr lang="zh-CN" altLang="en-US" sz="3200" dirty="0"/>
                        <a:t>记录 元组</a:t>
                      </a:r>
                    </a:p>
                  </a:txBody>
                  <a:tcPr/>
                </a:tc>
                <a:extLst>
                  <a:ext uri="{0D108BD9-81ED-4DB2-BD59-A6C34878D82A}">
                    <a16:rowId xmlns:a16="http://schemas.microsoft.com/office/drawing/2014/main" val="1387394170"/>
                  </a:ext>
                </a:extLst>
              </a:tr>
              <a:tr h="370840">
                <a:tc>
                  <a:txBody>
                    <a:bodyPr/>
                    <a:lstStyle/>
                    <a:p>
                      <a:r>
                        <a:rPr lang="zh-CN" altLang="en-US" sz="3200" dirty="0"/>
                        <a:t>字段 属性</a:t>
                      </a:r>
                    </a:p>
                  </a:txBody>
                  <a:tcPr/>
                </a:tc>
                <a:extLst>
                  <a:ext uri="{0D108BD9-81ED-4DB2-BD59-A6C34878D82A}">
                    <a16:rowId xmlns:a16="http://schemas.microsoft.com/office/drawing/2014/main" val="1683868201"/>
                  </a:ext>
                </a:extLst>
              </a:tr>
              <a:tr h="370840">
                <a:tc>
                  <a:txBody>
                    <a:bodyPr/>
                    <a:lstStyle/>
                    <a:p>
                      <a:r>
                        <a:rPr lang="zh-CN" altLang="en-US" sz="3200" dirty="0"/>
                        <a:t>字段名</a:t>
                      </a:r>
                    </a:p>
                  </a:txBody>
                  <a:tcPr/>
                </a:tc>
                <a:extLst>
                  <a:ext uri="{0D108BD9-81ED-4DB2-BD59-A6C34878D82A}">
                    <a16:rowId xmlns:a16="http://schemas.microsoft.com/office/drawing/2014/main" val="284905678"/>
                  </a:ext>
                </a:extLst>
              </a:tr>
              <a:tr h="370840">
                <a:tc>
                  <a:txBody>
                    <a:bodyPr/>
                    <a:lstStyle/>
                    <a:p>
                      <a:r>
                        <a:rPr lang="zh-CN" altLang="en-US" sz="3200" dirty="0"/>
                        <a:t>属性值</a:t>
                      </a:r>
                    </a:p>
                  </a:txBody>
                  <a:tcPr/>
                </a:tc>
                <a:extLst>
                  <a:ext uri="{0D108BD9-81ED-4DB2-BD59-A6C34878D82A}">
                    <a16:rowId xmlns:a16="http://schemas.microsoft.com/office/drawing/2014/main" val="2794501644"/>
                  </a:ext>
                </a:extLst>
              </a:tr>
            </a:tbl>
          </a:graphicData>
        </a:graphic>
      </p:graphicFrame>
      <p:sp>
        <p:nvSpPr>
          <p:cNvPr id="9" name="标题 1">
            <a:extLst>
              <a:ext uri="{FF2B5EF4-FFF2-40B4-BE49-F238E27FC236}">
                <a16:creationId xmlns:a16="http://schemas.microsoft.com/office/drawing/2014/main" id="{0F932BAF-725F-48FB-97F0-33F50B9635A0}"/>
              </a:ext>
            </a:extLst>
          </p:cNvPr>
          <p:cNvSpPr txBox="1">
            <a:spLocks/>
          </p:cNvSpPr>
          <p:nvPr/>
        </p:nvSpPr>
        <p:spPr>
          <a:xfrm rot="21083181">
            <a:off x="-2075016" y="2022059"/>
            <a:ext cx="8101013" cy="2837368"/>
          </a:xfrm>
          <a:prstGeom prst="rect">
            <a:avLst/>
          </a:prstGeom>
        </p:spPr>
        <p:txBody>
          <a:bodyPr vert="horz" lIns="80229" tIns="40115" rIns="80229" bIns="40115" rtlCol="0" anchor="ctr">
            <a:normAutofit lnSpcReduction="10000"/>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en-US" altLang="zh-CN" sz="19900" dirty="0"/>
              <a:t>vs</a:t>
            </a:r>
            <a:endParaRPr lang="zh-CN" altLang="en-US" sz="19900" dirty="0"/>
          </a:p>
        </p:txBody>
      </p:sp>
      <p:sp>
        <p:nvSpPr>
          <p:cNvPr id="10" name="标题 1">
            <a:extLst>
              <a:ext uri="{FF2B5EF4-FFF2-40B4-BE49-F238E27FC236}">
                <a16:creationId xmlns:a16="http://schemas.microsoft.com/office/drawing/2014/main" id="{A75EE932-D31E-4E73-9D90-757BE0BDED70}"/>
              </a:ext>
            </a:extLst>
          </p:cNvPr>
          <p:cNvSpPr txBox="1">
            <a:spLocks/>
          </p:cNvSpPr>
          <p:nvPr/>
        </p:nvSpPr>
        <p:spPr>
          <a:xfrm rot="256221">
            <a:off x="1778655" y="2950147"/>
            <a:ext cx="8101013" cy="2448272"/>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en-US" altLang="zh-CN" sz="11500" dirty="0">
                <a:solidFill>
                  <a:srgbClr val="910101"/>
                </a:solidFill>
              </a:rPr>
              <a:t>Access</a:t>
            </a:r>
            <a:endParaRPr lang="zh-CN" altLang="en-US" sz="8800" dirty="0">
              <a:solidFill>
                <a:srgbClr val="910101"/>
              </a:solidFill>
            </a:endParaRPr>
          </a:p>
        </p:txBody>
      </p:sp>
    </p:spTree>
    <p:extLst>
      <p:ext uri="{BB962C8B-B14F-4D97-AF65-F5344CB8AC3E}">
        <p14:creationId xmlns:p14="http://schemas.microsoft.com/office/powerpoint/2010/main" val="25129004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8"/>
            <a:ext cx="7416824" cy="1008112"/>
          </a:xfrm>
          <a:prstGeom prst="wedgeRectCallout">
            <a:avLst>
              <a:gd name="adj1" fmla="val -38638"/>
              <a:gd name="adj2" fmla="val 9731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5400" dirty="0" err="1"/>
              <a:t>CustomerID</a:t>
            </a:r>
            <a:endParaRPr lang="zh-CN" altLang="en-US" sz="5400" dirty="0"/>
          </a:p>
        </p:txBody>
      </p:sp>
    </p:spTree>
    <p:extLst>
      <p:ext uri="{BB962C8B-B14F-4D97-AF65-F5344CB8AC3E}">
        <p14:creationId xmlns:p14="http://schemas.microsoft.com/office/powerpoint/2010/main" val="135348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extLst>
              <p:ext uri="{D42A27DB-BD31-4B8C-83A1-F6EECF244321}">
                <p14:modId xmlns:p14="http://schemas.microsoft.com/office/powerpoint/2010/main" val="1725920196"/>
              </p:ext>
            </p:extLst>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8"/>
            <a:ext cx="7128792" cy="1080120"/>
          </a:xfrm>
          <a:prstGeom prst="wedgeRectCallout">
            <a:avLst>
              <a:gd name="adj1" fmla="val -22982"/>
              <a:gd name="adj2" fmla="val 90719"/>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5400" dirty="0"/>
              <a:t>FirstName</a:t>
            </a:r>
            <a:endParaRPr lang="zh-CN" altLang="en-US" sz="5400" dirty="0"/>
          </a:p>
        </p:txBody>
      </p:sp>
    </p:spTree>
    <p:extLst>
      <p:ext uri="{BB962C8B-B14F-4D97-AF65-F5344CB8AC3E}">
        <p14:creationId xmlns:p14="http://schemas.microsoft.com/office/powerpoint/2010/main" val="3868376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7"/>
            <a:ext cx="7128792" cy="1356015"/>
          </a:xfrm>
          <a:prstGeom prst="wedgeRectCallout">
            <a:avLst>
              <a:gd name="adj1" fmla="val -3159"/>
              <a:gd name="adj2" fmla="val 63729"/>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5400" dirty="0"/>
              <a:t>Surname</a:t>
            </a:r>
            <a:endParaRPr lang="zh-CN" altLang="en-US" sz="5400" dirty="0"/>
          </a:p>
        </p:txBody>
      </p:sp>
    </p:spTree>
    <p:extLst>
      <p:ext uri="{BB962C8B-B14F-4D97-AF65-F5344CB8AC3E}">
        <p14:creationId xmlns:p14="http://schemas.microsoft.com/office/powerpoint/2010/main" val="3271773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540122" y="1842148"/>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8" name="对话气泡: 矩形 7">
            <a:extLst>
              <a:ext uri="{FF2B5EF4-FFF2-40B4-BE49-F238E27FC236}">
                <a16:creationId xmlns:a16="http://schemas.microsoft.com/office/drawing/2014/main" id="{5199C65E-C3B9-4FC0-9072-03C72703C81B}"/>
              </a:ext>
            </a:extLst>
          </p:cNvPr>
          <p:cNvSpPr/>
          <p:nvPr/>
        </p:nvSpPr>
        <p:spPr>
          <a:xfrm>
            <a:off x="612130" y="287907"/>
            <a:ext cx="7848872" cy="1356015"/>
          </a:xfrm>
          <a:prstGeom prst="wedgeRectCallout">
            <a:avLst>
              <a:gd name="adj1" fmla="val 20940"/>
              <a:gd name="adj2" fmla="val 6270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4000" dirty="0"/>
              <a:t>Telephone Number</a:t>
            </a:r>
            <a:endParaRPr lang="zh-CN" altLang="en-US" sz="5400" dirty="0"/>
          </a:p>
        </p:txBody>
      </p:sp>
    </p:spTree>
    <p:extLst>
      <p:ext uri="{BB962C8B-B14F-4D97-AF65-F5344CB8AC3E}">
        <p14:creationId xmlns:p14="http://schemas.microsoft.com/office/powerpoint/2010/main" val="2838308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extLst>
              <p:ext uri="{D42A27DB-BD31-4B8C-83A1-F6EECF244321}">
                <p14:modId xmlns:p14="http://schemas.microsoft.com/office/powerpoint/2010/main" val="1146457718"/>
              </p:ext>
            </p:extLst>
          </p:nvPr>
        </p:nvGraphicFramePr>
        <p:xfrm>
          <a:off x="3204418" y="2521876"/>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2" name="对话气泡: 圆角矩形 1">
            <a:extLst>
              <a:ext uri="{FF2B5EF4-FFF2-40B4-BE49-F238E27FC236}">
                <a16:creationId xmlns:a16="http://schemas.microsoft.com/office/drawing/2014/main" id="{DE60CC10-6392-4AB0-A3FC-68CD6CB5582C}"/>
              </a:ext>
            </a:extLst>
          </p:cNvPr>
          <p:cNvSpPr/>
          <p:nvPr/>
        </p:nvSpPr>
        <p:spPr>
          <a:xfrm>
            <a:off x="756146" y="1440036"/>
            <a:ext cx="2448272" cy="1080120"/>
          </a:xfrm>
          <a:prstGeom prst="wedgeRoundRectCallout">
            <a:avLst>
              <a:gd name="adj1" fmla="val 47343"/>
              <a:gd name="adj2" fmla="val 9340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第一条记录</a:t>
            </a:r>
          </a:p>
        </p:txBody>
      </p:sp>
      <p:sp>
        <p:nvSpPr>
          <p:cNvPr id="6" name="对话气泡: 圆角矩形 5">
            <a:extLst>
              <a:ext uri="{FF2B5EF4-FFF2-40B4-BE49-F238E27FC236}">
                <a16:creationId xmlns:a16="http://schemas.microsoft.com/office/drawing/2014/main" id="{8C6CBFAC-02E6-4D09-AC04-E5A62A5F6B1F}"/>
              </a:ext>
            </a:extLst>
          </p:cNvPr>
          <p:cNvSpPr/>
          <p:nvPr/>
        </p:nvSpPr>
        <p:spPr>
          <a:xfrm>
            <a:off x="0" y="2952204"/>
            <a:ext cx="2448272" cy="1080120"/>
          </a:xfrm>
          <a:prstGeom prst="wedgeRoundRectCallout">
            <a:avLst>
              <a:gd name="adj1" fmla="val 79949"/>
              <a:gd name="adj2" fmla="val -1006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第二条记录</a:t>
            </a:r>
          </a:p>
        </p:txBody>
      </p:sp>
      <p:sp>
        <p:nvSpPr>
          <p:cNvPr id="7" name="对话气泡: 圆角矩形 6">
            <a:extLst>
              <a:ext uri="{FF2B5EF4-FFF2-40B4-BE49-F238E27FC236}">
                <a16:creationId xmlns:a16="http://schemas.microsoft.com/office/drawing/2014/main" id="{7E8721F5-996B-4E21-91C8-7D86D226B6DD}"/>
              </a:ext>
            </a:extLst>
          </p:cNvPr>
          <p:cNvSpPr/>
          <p:nvPr/>
        </p:nvSpPr>
        <p:spPr>
          <a:xfrm>
            <a:off x="540122" y="4046445"/>
            <a:ext cx="2448272" cy="1080120"/>
          </a:xfrm>
          <a:prstGeom prst="wedgeRoundRectCallout">
            <a:avLst>
              <a:gd name="adj1" fmla="val 59200"/>
              <a:gd name="adj2" fmla="val -79939"/>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第三条记录</a:t>
            </a:r>
          </a:p>
        </p:txBody>
      </p:sp>
    </p:spTree>
    <p:extLst>
      <p:ext uri="{BB962C8B-B14F-4D97-AF65-F5344CB8AC3E}">
        <p14:creationId xmlns:p14="http://schemas.microsoft.com/office/powerpoint/2010/main" val="193571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6E666-45DB-4A23-98EC-3844204139B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8BD0962-F03A-44E3-8D60-9DE8D686D83F}"/>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AC68F17C-6EDD-4F4B-871E-214A02D6DD44}"/>
              </a:ext>
            </a:extLst>
          </p:cNvPr>
          <p:cNvPicPr>
            <a:picLocks noChangeAspect="1"/>
          </p:cNvPicPr>
          <p:nvPr/>
        </p:nvPicPr>
        <p:blipFill>
          <a:blip r:embed="rId3"/>
          <a:stretch>
            <a:fillRect/>
          </a:stretch>
        </p:blipFill>
        <p:spPr>
          <a:xfrm>
            <a:off x="-1274" y="0"/>
            <a:ext cx="9000559" cy="5040313"/>
          </a:xfrm>
          <a:prstGeom prst="rect">
            <a:avLst/>
          </a:prstGeom>
        </p:spPr>
      </p:pic>
    </p:spTree>
    <p:extLst>
      <p:ext uri="{BB962C8B-B14F-4D97-AF65-F5344CB8AC3E}">
        <p14:creationId xmlns:p14="http://schemas.microsoft.com/office/powerpoint/2010/main" val="25798594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A1EC9-D673-4235-B69A-0E43415F03F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27306728-9F72-4FAE-87CF-F93AE0ED32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0162" y="856456"/>
            <a:ext cx="6754125" cy="3327400"/>
          </a:xfrm>
        </p:spPr>
      </p:pic>
    </p:spTree>
    <p:extLst>
      <p:ext uri="{BB962C8B-B14F-4D97-AF65-F5344CB8AC3E}">
        <p14:creationId xmlns:p14="http://schemas.microsoft.com/office/powerpoint/2010/main" val="39820825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extLst>
              <p:ext uri="{D42A27DB-BD31-4B8C-83A1-F6EECF244321}">
                <p14:modId xmlns:p14="http://schemas.microsoft.com/office/powerpoint/2010/main" val="1108101663"/>
              </p:ext>
            </p:extLst>
          </p:nvPr>
        </p:nvGraphicFramePr>
        <p:xfrm>
          <a:off x="2052290" y="2530450"/>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dirty="0"/>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dirty="0"/>
                        <a:t>456 </a:t>
                      </a:r>
                    </a:p>
                  </a:txBody>
                  <a:tcPr anchor="ctr"/>
                </a:tc>
                <a:tc>
                  <a:txBody>
                    <a:bodyPr/>
                    <a:lstStyle/>
                    <a:p>
                      <a:r>
                        <a:rPr lang="en-US" dirty="0"/>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dirty="0"/>
                        <a:t>John </a:t>
                      </a:r>
                    </a:p>
                  </a:txBody>
                  <a:tcPr anchor="ctr"/>
                </a:tc>
                <a:tc>
                  <a:txBody>
                    <a:bodyPr/>
                    <a:lstStyle/>
                    <a:p>
                      <a:r>
                        <a:rPr lang="en-US" dirty="0"/>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6" name="对话气泡: 圆角矩形 5">
            <a:extLst>
              <a:ext uri="{FF2B5EF4-FFF2-40B4-BE49-F238E27FC236}">
                <a16:creationId xmlns:a16="http://schemas.microsoft.com/office/drawing/2014/main" id="{8C6CBFAC-02E6-4D09-AC04-E5A62A5F6B1F}"/>
              </a:ext>
            </a:extLst>
          </p:cNvPr>
          <p:cNvSpPr/>
          <p:nvPr/>
        </p:nvSpPr>
        <p:spPr>
          <a:xfrm>
            <a:off x="0" y="2952204"/>
            <a:ext cx="1620242" cy="1080120"/>
          </a:xfrm>
          <a:prstGeom prst="wedgeRoundRectCallout">
            <a:avLst>
              <a:gd name="adj1" fmla="val 79949"/>
              <a:gd name="adj2" fmla="val -10063"/>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3200" dirty="0"/>
              <a:t>第二条记录</a:t>
            </a:r>
          </a:p>
        </p:txBody>
      </p:sp>
      <p:sp>
        <p:nvSpPr>
          <p:cNvPr id="8" name="对话气泡: 矩形 7">
            <a:extLst>
              <a:ext uri="{FF2B5EF4-FFF2-40B4-BE49-F238E27FC236}">
                <a16:creationId xmlns:a16="http://schemas.microsoft.com/office/drawing/2014/main" id="{1848A293-73DE-497E-8EC8-1057616593A6}"/>
              </a:ext>
            </a:extLst>
          </p:cNvPr>
          <p:cNvSpPr/>
          <p:nvPr/>
        </p:nvSpPr>
        <p:spPr>
          <a:xfrm>
            <a:off x="612130" y="287908"/>
            <a:ext cx="7128792" cy="1080120"/>
          </a:xfrm>
          <a:prstGeom prst="wedgeRectCallout">
            <a:avLst>
              <a:gd name="adj1" fmla="val 17127"/>
              <a:gd name="adj2" fmla="val 156564"/>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5400" dirty="0"/>
              <a:t>字段名：</a:t>
            </a:r>
            <a:r>
              <a:rPr lang="en-US" altLang="zh-CN" sz="3600" dirty="0"/>
              <a:t>Telephone Number</a:t>
            </a:r>
            <a:endParaRPr lang="zh-CN" altLang="en-US" sz="5400" dirty="0"/>
          </a:p>
        </p:txBody>
      </p:sp>
      <p:sp>
        <p:nvSpPr>
          <p:cNvPr id="3" name="椭圆 2">
            <a:extLst>
              <a:ext uri="{FF2B5EF4-FFF2-40B4-BE49-F238E27FC236}">
                <a16:creationId xmlns:a16="http://schemas.microsoft.com/office/drawing/2014/main" id="{2F0C66B9-D8E6-4067-BD1D-9A5578EF1E17}"/>
              </a:ext>
            </a:extLst>
          </p:cNvPr>
          <p:cNvSpPr/>
          <p:nvPr/>
        </p:nvSpPr>
        <p:spPr>
          <a:xfrm>
            <a:off x="7524898" y="2839843"/>
            <a:ext cx="2880320" cy="36004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话气泡: 椭圆形 3">
            <a:extLst>
              <a:ext uri="{FF2B5EF4-FFF2-40B4-BE49-F238E27FC236}">
                <a16:creationId xmlns:a16="http://schemas.microsoft.com/office/drawing/2014/main" id="{2B1A7728-5E3C-4762-B9A7-CF8EEEFE20F0}"/>
              </a:ext>
            </a:extLst>
          </p:cNvPr>
          <p:cNvSpPr/>
          <p:nvPr/>
        </p:nvSpPr>
        <p:spPr>
          <a:xfrm>
            <a:off x="1476226" y="4176217"/>
            <a:ext cx="6467053" cy="864096"/>
          </a:xfrm>
          <a:prstGeom prst="wedgeEllipseCallout">
            <a:avLst>
              <a:gd name="adj1" fmla="val 33624"/>
              <a:gd name="adj2" fmla="val -168758"/>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第一条记录在</a:t>
            </a:r>
            <a:r>
              <a:rPr lang="en-US" altLang="zh-CN" dirty="0" err="1"/>
              <a:t>TelephoneNumber</a:t>
            </a:r>
            <a:r>
              <a:rPr lang="zh-CN" altLang="en-US" dirty="0"/>
              <a:t>字段的属性值</a:t>
            </a:r>
            <a:endParaRPr lang="en-US" altLang="zh-CN" dirty="0"/>
          </a:p>
          <a:p>
            <a:pPr algn="ctr"/>
            <a:r>
              <a:rPr lang="zh-CN" altLang="en-US" dirty="0"/>
              <a:t>没有</a:t>
            </a:r>
            <a:r>
              <a:rPr lang="zh-CN" altLang="en-US" sz="2400" dirty="0"/>
              <a:t>原子性</a:t>
            </a:r>
            <a:endParaRPr lang="zh-CN" altLang="en-US" dirty="0"/>
          </a:p>
        </p:txBody>
      </p:sp>
    </p:spTree>
    <p:extLst>
      <p:ext uri="{BB962C8B-B14F-4D97-AF65-F5344CB8AC3E}">
        <p14:creationId xmlns:p14="http://schemas.microsoft.com/office/powerpoint/2010/main" val="3088132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4A9BC-0D68-4B9D-B483-B60A3D77A11A}"/>
              </a:ext>
            </a:extLst>
          </p:cNvPr>
          <p:cNvSpPr>
            <a:spLocks noGrp="1"/>
          </p:cNvSpPr>
          <p:nvPr>
            <p:ph type="title"/>
          </p:nvPr>
        </p:nvSpPr>
        <p:spPr>
          <a:xfrm rot="20928883">
            <a:off x="1791237" y="2268298"/>
            <a:ext cx="10369152" cy="3520780"/>
          </a:xfrm>
        </p:spPr>
        <p:txBody>
          <a:bodyPr>
            <a:normAutofit fontScale="90000"/>
          </a:bodyPr>
          <a:lstStyle/>
          <a:p>
            <a:r>
              <a:rPr lang="en-US" altLang="zh-CN" sz="23900" dirty="0"/>
              <a:t>1NF</a:t>
            </a:r>
            <a:endParaRPr lang="zh-CN" altLang="en-US" sz="23900" dirty="0"/>
          </a:p>
        </p:txBody>
      </p:sp>
      <p:sp>
        <p:nvSpPr>
          <p:cNvPr id="3" name="内容占位符 2">
            <a:extLst>
              <a:ext uri="{FF2B5EF4-FFF2-40B4-BE49-F238E27FC236}">
                <a16:creationId xmlns:a16="http://schemas.microsoft.com/office/drawing/2014/main" id="{5F35D0F7-D26F-471D-8F8B-101275460B26}"/>
              </a:ext>
            </a:extLst>
          </p:cNvPr>
          <p:cNvSpPr>
            <a:spLocks noGrp="1"/>
          </p:cNvSpPr>
          <p:nvPr>
            <p:ph idx="1"/>
          </p:nvPr>
        </p:nvSpPr>
        <p:spPr>
          <a:xfrm>
            <a:off x="450055" y="353522"/>
            <a:ext cx="8101013" cy="3326374"/>
          </a:xfrm>
        </p:spPr>
        <p:txBody>
          <a:bodyPr/>
          <a:lstStyle/>
          <a:p>
            <a:pPr marL="0" indent="0">
              <a:buNone/>
            </a:pPr>
            <a:r>
              <a:rPr lang="en-US" altLang="zh-CN" dirty="0">
                <a:solidFill>
                  <a:srgbClr val="003C72"/>
                </a:solidFill>
              </a:rPr>
              <a:t>First normal form (1NF) is a property of a relation in a relational database. A relation is in first normal form if and only if the domain of each attribute contains only atomic (indivisible) values, and the value of each attribute contains only a single value from that domain.</a:t>
            </a:r>
            <a:endParaRPr lang="zh-CN" altLang="en-US" dirty="0">
              <a:solidFill>
                <a:srgbClr val="003C72"/>
              </a:solidFill>
            </a:endParaRPr>
          </a:p>
        </p:txBody>
      </p:sp>
    </p:spTree>
    <p:extLst>
      <p:ext uri="{BB962C8B-B14F-4D97-AF65-F5344CB8AC3E}">
        <p14:creationId xmlns:p14="http://schemas.microsoft.com/office/powerpoint/2010/main" val="33112255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30AB03-FD96-4EDA-A31A-2B19087FB2FA}"/>
              </a:ext>
            </a:extLst>
          </p:cNvPr>
          <p:cNvSpPr/>
          <p:nvPr/>
        </p:nvSpPr>
        <p:spPr>
          <a:xfrm rot="21404395">
            <a:off x="522551" y="980675"/>
            <a:ext cx="7956024" cy="1754326"/>
          </a:xfrm>
          <a:prstGeom prst="rect">
            <a:avLst/>
          </a:prstGeom>
        </p:spPr>
        <p:txBody>
          <a:bodyPr wrap="none">
            <a:spAutoFit/>
          </a:bodyPr>
          <a:lstStyle/>
          <a:p>
            <a:pPr algn="ctr"/>
            <a:r>
              <a:rPr lang="zh-CN" altLang="en-US" sz="5400" b="1" dirty="0">
                <a:solidFill>
                  <a:srgbClr val="003C72"/>
                </a:solidFill>
              </a:rPr>
              <a:t>第一范式强调</a:t>
            </a:r>
            <a:endParaRPr lang="en-US" altLang="zh-CN" sz="5400" b="1" dirty="0">
              <a:solidFill>
                <a:srgbClr val="003C72"/>
              </a:solidFill>
            </a:endParaRPr>
          </a:p>
          <a:p>
            <a:pPr algn="ctr"/>
            <a:r>
              <a:rPr lang="zh-CN" altLang="en-US" sz="5400" b="1" dirty="0">
                <a:solidFill>
                  <a:srgbClr val="003C72"/>
                </a:solidFill>
              </a:rPr>
              <a:t>数据表的                          </a:t>
            </a:r>
            <a:endParaRPr lang="zh-CN" altLang="en-US" sz="5400" dirty="0">
              <a:solidFill>
                <a:srgbClr val="003C72"/>
              </a:solidFill>
            </a:endParaRPr>
          </a:p>
        </p:txBody>
      </p:sp>
      <p:sp>
        <p:nvSpPr>
          <p:cNvPr id="7" name="矩形 6">
            <a:extLst>
              <a:ext uri="{FF2B5EF4-FFF2-40B4-BE49-F238E27FC236}">
                <a16:creationId xmlns:a16="http://schemas.microsoft.com/office/drawing/2014/main" id="{62522BE0-6E77-4084-A175-2650FD38CB9F}"/>
              </a:ext>
            </a:extLst>
          </p:cNvPr>
          <p:cNvSpPr/>
          <p:nvPr/>
        </p:nvSpPr>
        <p:spPr>
          <a:xfrm rot="187006">
            <a:off x="3260597" y="1920739"/>
            <a:ext cx="5493812" cy="2215991"/>
          </a:xfrm>
          <a:prstGeom prst="rect">
            <a:avLst/>
          </a:prstGeom>
        </p:spPr>
        <p:txBody>
          <a:bodyPr wrap="none">
            <a:spAutoFit/>
          </a:bodyPr>
          <a:lstStyle/>
          <a:p>
            <a:r>
              <a:rPr lang="zh-CN" altLang="en-US" sz="13800" b="1" dirty="0">
                <a:solidFill>
                  <a:srgbClr val="003C72"/>
                </a:solidFill>
              </a:rPr>
              <a:t>原子性</a:t>
            </a:r>
            <a:endParaRPr lang="zh-CN" altLang="en-US" sz="2000" dirty="0"/>
          </a:p>
        </p:txBody>
      </p:sp>
    </p:spTree>
    <p:extLst>
      <p:ext uri="{BB962C8B-B14F-4D97-AF65-F5344CB8AC3E}">
        <p14:creationId xmlns:p14="http://schemas.microsoft.com/office/powerpoint/2010/main" val="39957710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a:extLst>
              <a:ext uri="{FF2B5EF4-FFF2-40B4-BE49-F238E27FC236}">
                <a16:creationId xmlns:a16="http://schemas.microsoft.com/office/drawing/2014/main" id="{36C170A9-1A12-4784-B1BE-1ADA20A58631}"/>
              </a:ext>
            </a:extLst>
          </p:cNvPr>
          <p:cNvGraphicFramePr>
            <a:graphicFrameLocks noGrp="1"/>
          </p:cNvGraphicFramePr>
          <p:nvPr>
            <p:ph idx="1"/>
          </p:nvPr>
        </p:nvGraphicFramePr>
        <p:xfrm>
          <a:off x="252088" y="359916"/>
          <a:ext cx="8101012" cy="1356015"/>
        </p:xfrm>
        <a:graphic>
          <a:graphicData uri="http://schemas.openxmlformats.org/drawingml/2006/table">
            <a:tbl>
              <a:tblPr firstRow="1" bandRow="1">
                <a:tableStyleId>{9DCAF9ED-07DC-4A11-8D7F-57B35C25682E}</a:tableStyleId>
              </a:tblPr>
              <a:tblGrid>
                <a:gridCol w="1604920">
                  <a:extLst>
                    <a:ext uri="{9D8B030D-6E8A-4147-A177-3AD203B41FA5}">
                      <a16:colId xmlns:a16="http://schemas.microsoft.com/office/drawing/2014/main" val="820507208"/>
                    </a:ext>
                  </a:extLst>
                </a:gridCol>
                <a:gridCol w="1452068">
                  <a:extLst>
                    <a:ext uri="{9D8B030D-6E8A-4147-A177-3AD203B41FA5}">
                      <a16:colId xmlns:a16="http://schemas.microsoft.com/office/drawing/2014/main" val="3936668201"/>
                    </a:ext>
                  </a:extLst>
                </a:gridCol>
                <a:gridCol w="1222794">
                  <a:extLst>
                    <a:ext uri="{9D8B030D-6E8A-4147-A177-3AD203B41FA5}">
                      <a16:colId xmlns:a16="http://schemas.microsoft.com/office/drawing/2014/main" val="3137153268"/>
                    </a:ext>
                  </a:extLst>
                </a:gridCol>
                <a:gridCol w="3821230">
                  <a:extLst>
                    <a:ext uri="{9D8B030D-6E8A-4147-A177-3AD203B41FA5}">
                      <a16:colId xmlns:a16="http://schemas.microsoft.com/office/drawing/2014/main" val="425349976"/>
                    </a:ext>
                  </a:extLst>
                </a:gridCol>
              </a:tblGrid>
              <a:tr h="190095">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dirty="0"/>
                        <a:t>Telephone Number </a:t>
                      </a:r>
                    </a:p>
                  </a:txBody>
                  <a:tcPr anchor="ctr"/>
                </a:tc>
                <a:extLst>
                  <a:ext uri="{0D108BD9-81ED-4DB2-BD59-A6C34878D82A}">
                    <a16:rowId xmlns:a16="http://schemas.microsoft.com/office/drawing/2014/main" val="1073486162"/>
                  </a:ext>
                </a:extLst>
              </a:tr>
              <a:tr h="270135">
                <a:tc>
                  <a:txBody>
                    <a:bodyPr/>
                    <a:lstStyle/>
                    <a:p>
                      <a:r>
                        <a:rPr lang="en-US" altLang="zh-CN" dirty="0"/>
                        <a:t>123 </a:t>
                      </a:r>
                    </a:p>
                  </a:txBody>
                  <a:tcPr anchor="ctr"/>
                </a:tc>
                <a:tc>
                  <a:txBody>
                    <a:bodyPr/>
                    <a:lstStyle/>
                    <a:p>
                      <a:r>
                        <a:rPr lang="en-US"/>
                        <a:t>Pooja </a:t>
                      </a:r>
                    </a:p>
                  </a:txBody>
                  <a:tcPr anchor="ctr"/>
                </a:tc>
                <a:tc>
                  <a:txBody>
                    <a:bodyPr/>
                    <a:lstStyle/>
                    <a:p>
                      <a:r>
                        <a:rPr lang="en-US"/>
                        <a:t>Singh </a:t>
                      </a:r>
                    </a:p>
                  </a:txBody>
                  <a:tcPr anchor="ctr"/>
                </a:tc>
                <a:tc>
                  <a:txBody>
                    <a:bodyPr/>
                    <a:lstStyle/>
                    <a:p>
                      <a:r>
                        <a:rPr lang="en-US" altLang="zh-CN"/>
                        <a:t>555-861-2025, 192-122-1111 </a:t>
                      </a:r>
                    </a:p>
                  </a:txBody>
                  <a:tcPr anchor="ctr"/>
                </a:tc>
                <a:extLst>
                  <a:ext uri="{0D108BD9-81ED-4DB2-BD59-A6C34878D82A}">
                    <a16:rowId xmlns:a16="http://schemas.microsoft.com/office/drawing/2014/main" val="2997591324"/>
                  </a:ext>
                </a:extLst>
              </a:tr>
              <a:tr h="350175">
                <a:tc>
                  <a:txBody>
                    <a:bodyPr/>
                    <a:lstStyle/>
                    <a:p>
                      <a:r>
                        <a:rPr lang="en-US" altLang="zh-CN"/>
                        <a:t>456 </a:t>
                      </a:r>
                    </a:p>
                  </a:txBody>
                  <a:tcPr anchor="ctr"/>
                </a:tc>
                <a:tc>
                  <a:txBody>
                    <a:bodyPr/>
                    <a:lstStyle/>
                    <a:p>
                      <a:r>
                        <a:rPr lang="en-US"/>
                        <a:t>San </a:t>
                      </a:r>
                    </a:p>
                  </a:txBody>
                  <a:tcPr anchor="ctr"/>
                </a:tc>
                <a:tc>
                  <a:txBody>
                    <a:bodyPr/>
                    <a:lstStyle/>
                    <a:p>
                      <a:r>
                        <a:rPr lang="en-US"/>
                        <a:t>Zhang </a:t>
                      </a:r>
                    </a:p>
                  </a:txBody>
                  <a:tcPr anchor="ctr"/>
                </a:tc>
                <a:tc>
                  <a:txBody>
                    <a:bodyPr/>
                    <a:lstStyle/>
                    <a:p>
                      <a:r>
                        <a:rPr lang="en-US"/>
                        <a:t>(555) 403-1659 Ext. 53; 182-929-2929 </a:t>
                      </a:r>
                    </a:p>
                  </a:txBody>
                  <a:tcPr anchor="ctr"/>
                </a:tc>
                <a:extLst>
                  <a:ext uri="{0D108BD9-81ED-4DB2-BD59-A6C34878D82A}">
                    <a16:rowId xmlns:a16="http://schemas.microsoft.com/office/drawing/2014/main" val="2018432205"/>
                  </a:ext>
                </a:extLst>
              </a:tr>
              <a:tr h="190095">
                <a:tc>
                  <a:txBody>
                    <a:bodyPr/>
                    <a:lstStyle/>
                    <a:p>
                      <a:r>
                        <a:rPr lang="en-US" altLang="zh-CN" dirty="0"/>
                        <a:t>789 </a:t>
                      </a:r>
                    </a:p>
                  </a:txBody>
                  <a:tcPr anchor="ctr"/>
                </a:tc>
                <a:tc>
                  <a:txBody>
                    <a:bodyPr/>
                    <a:lstStyle/>
                    <a:p>
                      <a:r>
                        <a:rPr lang="en-US"/>
                        <a:t>John </a:t>
                      </a:r>
                    </a:p>
                  </a:txBody>
                  <a:tcPr anchor="ctr"/>
                </a:tc>
                <a:tc>
                  <a:txBody>
                    <a:bodyPr/>
                    <a:lstStyle/>
                    <a:p>
                      <a:r>
                        <a:rPr lang="en-US"/>
                        <a:t>Doe </a:t>
                      </a:r>
                    </a:p>
                  </a:txBody>
                  <a:tcPr anchor="ctr"/>
                </a:tc>
                <a:tc>
                  <a:txBody>
                    <a:bodyPr/>
                    <a:lstStyle/>
                    <a:p>
                      <a:r>
                        <a:rPr lang="en-US" altLang="zh-CN" dirty="0"/>
                        <a:t>555-808-9633 </a:t>
                      </a:r>
                    </a:p>
                  </a:txBody>
                  <a:tcPr anchor="ctr"/>
                </a:tc>
                <a:extLst>
                  <a:ext uri="{0D108BD9-81ED-4DB2-BD59-A6C34878D82A}">
                    <a16:rowId xmlns:a16="http://schemas.microsoft.com/office/drawing/2014/main" val="2375205404"/>
                  </a:ext>
                </a:extLst>
              </a:tr>
            </a:tbl>
          </a:graphicData>
        </a:graphic>
      </p:graphicFrame>
      <p:sp>
        <p:nvSpPr>
          <p:cNvPr id="6" name="箭头: 右 5">
            <a:extLst>
              <a:ext uri="{FF2B5EF4-FFF2-40B4-BE49-F238E27FC236}">
                <a16:creationId xmlns:a16="http://schemas.microsoft.com/office/drawing/2014/main" id="{15E202A3-53B5-4D69-9D90-362F5BA1D135}"/>
              </a:ext>
            </a:extLst>
          </p:cNvPr>
          <p:cNvSpPr/>
          <p:nvPr/>
        </p:nvSpPr>
        <p:spPr>
          <a:xfrm rot="4346576">
            <a:off x="2665216" y="1794812"/>
            <a:ext cx="956621" cy="108012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6">
            <a:extLst>
              <a:ext uri="{FF2B5EF4-FFF2-40B4-BE49-F238E27FC236}">
                <a16:creationId xmlns:a16="http://schemas.microsoft.com/office/drawing/2014/main" id="{9CBD6AE8-ACEC-42CC-B1FA-D3EC08A9860E}"/>
              </a:ext>
            </a:extLst>
          </p:cNvPr>
          <p:cNvGraphicFramePr>
            <a:graphicFrameLocks noGrp="1"/>
          </p:cNvGraphicFramePr>
          <p:nvPr/>
        </p:nvGraphicFramePr>
        <p:xfrm>
          <a:off x="449264" y="2863850"/>
          <a:ext cx="8101010" cy="1584960"/>
        </p:xfrm>
        <a:graphic>
          <a:graphicData uri="http://schemas.openxmlformats.org/drawingml/2006/table">
            <a:tbl>
              <a:tblPr firstRow="1" bandRow="1">
                <a:tableStyleId>{5C22544A-7EE6-4342-B048-85BDC9FD1C3A}</a:tableStyleId>
              </a:tblPr>
              <a:tblGrid>
                <a:gridCol w="1459010">
                  <a:extLst>
                    <a:ext uri="{9D8B030D-6E8A-4147-A177-3AD203B41FA5}">
                      <a16:colId xmlns:a16="http://schemas.microsoft.com/office/drawing/2014/main" val="1779216507"/>
                    </a:ext>
                  </a:extLst>
                </a:gridCol>
                <a:gridCol w="1368152">
                  <a:extLst>
                    <a:ext uri="{9D8B030D-6E8A-4147-A177-3AD203B41FA5}">
                      <a16:colId xmlns:a16="http://schemas.microsoft.com/office/drawing/2014/main" val="834943053"/>
                    </a:ext>
                  </a:extLst>
                </a:gridCol>
                <a:gridCol w="1152128">
                  <a:extLst>
                    <a:ext uri="{9D8B030D-6E8A-4147-A177-3AD203B41FA5}">
                      <a16:colId xmlns:a16="http://schemas.microsoft.com/office/drawing/2014/main" val="1196797979"/>
                    </a:ext>
                  </a:extLst>
                </a:gridCol>
                <a:gridCol w="2501518">
                  <a:extLst>
                    <a:ext uri="{9D8B030D-6E8A-4147-A177-3AD203B41FA5}">
                      <a16:colId xmlns:a16="http://schemas.microsoft.com/office/drawing/2014/main" val="379737934"/>
                    </a:ext>
                  </a:extLst>
                </a:gridCol>
                <a:gridCol w="1620202">
                  <a:extLst>
                    <a:ext uri="{9D8B030D-6E8A-4147-A177-3AD203B41FA5}">
                      <a16:colId xmlns:a16="http://schemas.microsoft.com/office/drawing/2014/main" val="1931216180"/>
                    </a:ext>
                  </a:extLst>
                </a:gridCol>
              </a:tblGrid>
              <a:tr h="0">
                <a:tc>
                  <a:txBody>
                    <a:bodyPr/>
                    <a:lstStyle/>
                    <a:p>
                      <a:r>
                        <a:rPr lang="en-US" dirty="0"/>
                        <a:t>Customer ID</a:t>
                      </a:r>
                    </a:p>
                  </a:txBody>
                  <a:tcPr anchor="ctr"/>
                </a:tc>
                <a:tc>
                  <a:txBody>
                    <a:bodyPr/>
                    <a:lstStyle/>
                    <a:p>
                      <a:r>
                        <a:rPr lang="en-US" dirty="0"/>
                        <a:t>First Name</a:t>
                      </a:r>
                    </a:p>
                  </a:txBody>
                  <a:tcPr anchor="ctr"/>
                </a:tc>
                <a:tc>
                  <a:txBody>
                    <a:bodyPr/>
                    <a:lstStyle/>
                    <a:p>
                      <a:r>
                        <a:rPr lang="en-US" dirty="0"/>
                        <a:t>Surname</a:t>
                      </a:r>
                    </a:p>
                  </a:txBody>
                  <a:tcPr anchor="ctr"/>
                </a:tc>
                <a:tc>
                  <a:txBody>
                    <a:bodyPr/>
                    <a:lstStyle/>
                    <a:p>
                      <a:r>
                        <a:rPr lang="en-US"/>
                        <a:t>Telephone Number1</a:t>
                      </a:r>
                    </a:p>
                  </a:txBody>
                  <a:tcPr anchor="ctr"/>
                </a:tc>
                <a:tc>
                  <a:txBody>
                    <a:bodyPr/>
                    <a:lstStyle/>
                    <a:p>
                      <a:r>
                        <a:rPr lang="en-US"/>
                        <a:t>Telephone Number2 </a:t>
                      </a:r>
                    </a:p>
                  </a:txBody>
                  <a:tcPr anchor="ctr"/>
                </a:tc>
                <a:extLst>
                  <a:ext uri="{0D108BD9-81ED-4DB2-BD59-A6C34878D82A}">
                    <a16:rowId xmlns:a16="http://schemas.microsoft.com/office/drawing/2014/main" val="220598273"/>
                  </a:ext>
                </a:extLst>
              </a:tr>
              <a:tr h="0">
                <a:tc>
                  <a:txBody>
                    <a:bodyPr/>
                    <a:lstStyle/>
                    <a:p>
                      <a:r>
                        <a:rPr lang="en-US" altLang="zh-CN"/>
                        <a:t>123 </a:t>
                      </a:r>
                    </a:p>
                  </a:txBody>
                  <a:tcPr anchor="ctr"/>
                </a:tc>
                <a:tc>
                  <a:txBody>
                    <a:bodyPr/>
                    <a:lstStyle/>
                    <a:p>
                      <a:r>
                        <a:rPr lang="en-US" dirty="0"/>
                        <a:t>Pooja </a:t>
                      </a:r>
                    </a:p>
                  </a:txBody>
                  <a:tcPr anchor="ctr"/>
                </a:tc>
                <a:tc>
                  <a:txBody>
                    <a:bodyPr/>
                    <a:lstStyle/>
                    <a:p>
                      <a:r>
                        <a:rPr lang="en-US" dirty="0"/>
                        <a:t>Singh </a:t>
                      </a:r>
                    </a:p>
                  </a:txBody>
                  <a:tcPr anchor="ctr"/>
                </a:tc>
                <a:tc>
                  <a:txBody>
                    <a:bodyPr/>
                    <a:lstStyle/>
                    <a:p>
                      <a:r>
                        <a:rPr lang="en-US" altLang="zh-CN" dirty="0"/>
                        <a:t>555-861-2025</a:t>
                      </a:r>
                    </a:p>
                  </a:txBody>
                  <a:tcPr anchor="ctr"/>
                </a:tc>
                <a:tc>
                  <a:txBody>
                    <a:bodyPr/>
                    <a:lstStyle/>
                    <a:p>
                      <a:r>
                        <a:rPr lang="en-US" altLang="zh-CN" dirty="0"/>
                        <a:t>192-122-1111 </a:t>
                      </a:r>
                    </a:p>
                  </a:txBody>
                  <a:tcPr anchor="ctr"/>
                </a:tc>
                <a:extLst>
                  <a:ext uri="{0D108BD9-81ED-4DB2-BD59-A6C34878D82A}">
                    <a16:rowId xmlns:a16="http://schemas.microsoft.com/office/drawing/2014/main" val="298269368"/>
                  </a:ext>
                </a:extLst>
              </a:tr>
              <a:tr h="0">
                <a:tc>
                  <a:txBody>
                    <a:bodyPr/>
                    <a:lstStyle/>
                    <a:p>
                      <a:r>
                        <a:rPr lang="en-US" altLang="zh-CN"/>
                        <a:t>456 </a:t>
                      </a:r>
                    </a:p>
                  </a:txBody>
                  <a:tcPr anchor="ctr"/>
                </a:tc>
                <a:tc>
                  <a:txBody>
                    <a:bodyPr/>
                    <a:lstStyle/>
                    <a:p>
                      <a:r>
                        <a:rPr lang="en-US"/>
                        <a:t>San </a:t>
                      </a:r>
                    </a:p>
                  </a:txBody>
                  <a:tcPr anchor="ctr"/>
                </a:tc>
                <a:tc>
                  <a:txBody>
                    <a:bodyPr/>
                    <a:lstStyle/>
                    <a:p>
                      <a:r>
                        <a:rPr lang="en-US"/>
                        <a:t>Zhang </a:t>
                      </a:r>
                    </a:p>
                  </a:txBody>
                  <a:tcPr anchor="ctr"/>
                </a:tc>
                <a:tc>
                  <a:txBody>
                    <a:bodyPr/>
                    <a:lstStyle/>
                    <a:p>
                      <a:r>
                        <a:rPr lang="en-US" dirty="0"/>
                        <a:t>(555) 403-1659 Ext. 53</a:t>
                      </a:r>
                    </a:p>
                  </a:txBody>
                  <a:tcPr anchor="ctr"/>
                </a:tc>
                <a:tc>
                  <a:txBody>
                    <a:bodyPr/>
                    <a:lstStyle/>
                    <a:p>
                      <a:r>
                        <a:rPr lang="en-US" altLang="zh-CN" dirty="0"/>
                        <a:t>182-929-2929 </a:t>
                      </a:r>
                    </a:p>
                  </a:txBody>
                  <a:tcPr anchor="ctr"/>
                </a:tc>
                <a:extLst>
                  <a:ext uri="{0D108BD9-81ED-4DB2-BD59-A6C34878D82A}">
                    <a16:rowId xmlns:a16="http://schemas.microsoft.com/office/drawing/2014/main" val="3337969081"/>
                  </a:ext>
                </a:extLst>
              </a:tr>
              <a:tr h="0">
                <a:tc>
                  <a:txBody>
                    <a:bodyPr/>
                    <a:lstStyle/>
                    <a:p>
                      <a:r>
                        <a:rPr lang="en-US" altLang="zh-CN" dirty="0"/>
                        <a:t>789 </a:t>
                      </a:r>
                    </a:p>
                  </a:txBody>
                  <a:tcPr anchor="ctr"/>
                </a:tc>
                <a:tc>
                  <a:txBody>
                    <a:bodyPr/>
                    <a:lstStyle/>
                    <a:p>
                      <a:r>
                        <a:rPr lang="en-US"/>
                        <a:t>John </a:t>
                      </a:r>
                    </a:p>
                  </a:txBody>
                  <a:tcPr anchor="ctr"/>
                </a:tc>
                <a:tc>
                  <a:txBody>
                    <a:bodyPr/>
                    <a:lstStyle/>
                    <a:p>
                      <a:r>
                        <a:rPr lang="en-US"/>
                        <a:t>Doe </a:t>
                      </a:r>
                    </a:p>
                  </a:txBody>
                  <a:tcPr anchor="ctr"/>
                </a:tc>
                <a:tc>
                  <a:txBody>
                    <a:bodyPr/>
                    <a:lstStyle/>
                    <a:p>
                      <a:r>
                        <a:rPr lang="en-US" altLang="zh-CN" dirty="0"/>
                        <a:t>555-808-9633</a:t>
                      </a:r>
                    </a:p>
                  </a:txBody>
                  <a:tcPr anchor="ctr"/>
                </a:tc>
                <a:tc>
                  <a:txBody>
                    <a:bodyPr/>
                    <a:lstStyle/>
                    <a:p>
                      <a:endParaRPr lang="zh-CN" altLang="en-US" dirty="0"/>
                    </a:p>
                  </a:txBody>
                  <a:tcPr anchor="ctr"/>
                </a:tc>
                <a:extLst>
                  <a:ext uri="{0D108BD9-81ED-4DB2-BD59-A6C34878D82A}">
                    <a16:rowId xmlns:a16="http://schemas.microsoft.com/office/drawing/2014/main" val="2968571795"/>
                  </a:ext>
                </a:extLst>
              </a:tr>
            </a:tbl>
          </a:graphicData>
        </a:graphic>
      </p:graphicFrame>
    </p:spTree>
    <p:extLst>
      <p:ext uri="{BB962C8B-B14F-4D97-AF65-F5344CB8AC3E}">
        <p14:creationId xmlns:p14="http://schemas.microsoft.com/office/powerpoint/2010/main" val="632539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280947">
            <a:off x="285971" y="1125430"/>
            <a:ext cx="5688632" cy="995340"/>
          </a:xfrm>
          <a:prstGeom prst="rect">
            <a:avLst/>
          </a:prstGeom>
        </p:spPr>
        <p:txBody>
          <a:bodyPr wrap="square" lIns="71314" tIns="35657" rIns="71314" bIns="35657">
            <a:spAutoFit/>
          </a:bodyPr>
          <a:lstStyle/>
          <a:p>
            <a:pPr algn="ctr" defTabSz="917883"/>
            <a:r>
              <a:rPr lang="en-US" altLang="zh-CN" sz="6000" dirty="0">
                <a:solidFill>
                  <a:srgbClr val="1F7244"/>
                </a:solidFill>
                <a:latin typeface="方正姚体" panose="02010601030101010101" pitchFamily="2" charset="-122"/>
                <a:ea typeface="方正姚体" panose="02010601030101010101" pitchFamily="2" charset="-122"/>
                <a:cs typeface="+mn-ea"/>
                <a:sym typeface="+mn-lt"/>
              </a:rPr>
              <a:t>Excel</a:t>
            </a:r>
            <a:endParaRPr lang="en-GB" altLang="zh-CN" sz="6000" dirty="0">
              <a:solidFill>
                <a:srgbClr val="1F7244"/>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93619">
            <a:off x="-1184528" y="2422511"/>
            <a:ext cx="8104832" cy="6196764"/>
          </a:xfrm>
          <a:prstGeom prst="rect">
            <a:avLst/>
          </a:prstGeom>
        </p:spPr>
        <p:txBody>
          <a:bodyPr wrap="square" lIns="71314" tIns="35657" rIns="71314" bIns="35657">
            <a:spAutoFit/>
          </a:bodyPr>
          <a:lstStyle/>
          <a:p>
            <a:pPr algn="ctr" defTabSz="917883"/>
            <a:r>
              <a:rPr lang="zh-CN" altLang="en-US" sz="19900" dirty="0">
                <a:solidFill>
                  <a:srgbClr val="1F7244"/>
                </a:solidFill>
                <a:latin typeface="Agency FB" panose="020B0503020202020204" pitchFamily="34" charset="0"/>
                <a:cs typeface="+mn-ea"/>
                <a:sym typeface="+mn-lt"/>
              </a:rPr>
              <a:t>再拆表</a:t>
            </a:r>
            <a:endParaRPr lang="en-US" altLang="zh-CN" sz="19900" dirty="0">
              <a:solidFill>
                <a:srgbClr val="1F7244"/>
              </a:solidFill>
              <a:latin typeface="Agency FB" panose="020B0503020202020204" pitchFamily="34" charset="0"/>
              <a:cs typeface="+mn-ea"/>
              <a:sym typeface="+mn-lt"/>
            </a:endParaRPr>
          </a:p>
          <a:p>
            <a:pPr algn="ctr" defTabSz="917883"/>
            <a:endParaRPr lang="en-US" altLang="zh-CN" sz="19900" dirty="0">
              <a:solidFill>
                <a:schemeClr val="tx2"/>
              </a:solidFill>
              <a:latin typeface="Agency FB" panose="020B0503020202020204" pitchFamily="34" charset="0"/>
              <a:cs typeface="+mn-ea"/>
              <a:sym typeface="+mn-lt"/>
            </a:endParaRPr>
          </a:p>
        </p:txBody>
      </p:sp>
      <p:sp>
        <p:nvSpPr>
          <p:cNvPr id="4" name="Rectangle 47"/>
          <p:cNvSpPr/>
          <p:nvPr/>
        </p:nvSpPr>
        <p:spPr>
          <a:xfrm>
            <a:off x="5364658" y="4032324"/>
            <a:ext cx="5688632" cy="687564"/>
          </a:xfrm>
          <a:prstGeom prst="rect">
            <a:avLst/>
          </a:prstGeom>
        </p:spPr>
        <p:txBody>
          <a:bodyPr wrap="square" lIns="71314" tIns="35657" rIns="71314" bIns="35657">
            <a:spAutoFit/>
          </a:bodyPr>
          <a:lstStyle/>
          <a:p>
            <a:pPr algn="ctr" defTabSz="917883"/>
            <a:r>
              <a:rPr lang="en-US" altLang="zh-CN" sz="4000" dirty="0">
                <a:solidFill>
                  <a:srgbClr val="1F7244"/>
                </a:solidFill>
                <a:latin typeface="Agency FB" panose="020B0503020202020204" pitchFamily="34" charset="0"/>
                <a:cs typeface="+mn-ea"/>
                <a:sym typeface="+mn-lt"/>
              </a:rPr>
              <a:t>oeasy</a:t>
            </a:r>
            <a:endParaRPr lang="en-GB" altLang="zh-CN" sz="4000" dirty="0">
              <a:solidFill>
                <a:srgbClr val="1F7244"/>
              </a:solidFill>
              <a:latin typeface="Agency FB" panose="020B0503020202020204" pitchFamily="34" charset="0"/>
              <a:cs typeface="+mn-ea"/>
              <a:sym typeface="+mn-lt"/>
            </a:endParaRPr>
          </a:p>
        </p:txBody>
      </p:sp>
      <p:pic>
        <p:nvPicPr>
          <p:cNvPr id="5" name="图片 4">
            <a:extLst>
              <a:ext uri="{FF2B5EF4-FFF2-40B4-BE49-F238E27FC236}">
                <a16:creationId xmlns:a16="http://schemas.microsoft.com/office/drawing/2014/main" id="{EBA4F72D-B4D8-4DC2-8BC3-3FAEBEE7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94" y="-216148"/>
            <a:ext cx="4762500" cy="3343275"/>
          </a:xfrm>
          <a:prstGeom prst="rect">
            <a:avLst/>
          </a:prstGeom>
        </p:spPr>
      </p:pic>
    </p:spTree>
    <p:extLst>
      <p:ext uri="{BB962C8B-B14F-4D97-AF65-F5344CB8AC3E}">
        <p14:creationId xmlns:p14="http://schemas.microsoft.com/office/powerpoint/2010/main" val="96667508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FEF19-9C68-4448-9C01-3F30E75CF66D}"/>
              </a:ext>
            </a:extLst>
          </p:cNvPr>
          <p:cNvSpPr>
            <a:spLocks noGrp="1"/>
          </p:cNvSpPr>
          <p:nvPr>
            <p:ph type="title"/>
          </p:nvPr>
        </p:nvSpPr>
        <p:spPr>
          <a:xfrm>
            <a:off x="2988394" y="3744292"/>
            <a:ext cx="8101013" cy="840052"/>
          </a:xfrm>
        </p:spPr>
        <p:txBody>
          <a:bodyPr/>
          <a:lstStyle/>
          <a:p>
            <a:r>
              <a:rPr lang="zh-CN" altLang="en-US" dirty="0">
                <a:solidFill>
                  <a:srgbClr val="1F7244"/>
                </a:solidFill>
              </a:rPr>
              <a:t>数据不合理</a:t>
            </a:r>
          </a:p>
        </p:txBody>
      </p:sp>
      <p:graphicFrame>
        <p:nvGraphicFramePr>
          <p:cNvPr id="4" name="内容占位符 3">
            <a:extLst>
              <a:ext uri="{FF2B5EF4-FFF2-40B4-BE49-F238E27FC236}">
                <a16:creationId xmlns:a16="http://schemas.microsoft.com/office/drawing/2014/main" id="{7C826B99-68E1-49BE-A171-BD7019B665EC}"/>
              </a:ext>
            </a:extLst>
          </p:cNvPr>
          <p:cNvGraphicFramePr>
            <a:graphicFrameLocks noGrp="1"/>
          </p:cNvGraphicFramePr>
          <p:nvPr>
            <p:ph idx="1"/>
          </p:nvPr>
        </p:nvGraphicFramePr>
        <p:xfrm>
          <a:off x="540122" y="143892"/>
          <a:ext cx="5515387" cy="3327392"/>
        </p:xfrm>
        <a:graphic>
          <a:graphicData uri="http://schemas.openxmlformats.org/drawingml/2006/table">
            <a:tbl>
              <a:tblPr bandRow="1">
                <a:tableStyleId>{F5AB1C69-6EDB-4FF4-983F-18BD219EF322}</a:tableStyleId>
              </a:tblPr>
              <a:tblGrid>
                <a:gridCol w="5515387">
                  <a:extLst>
                    <a:ext uri="{9D8B030D-6E8A-4147-A177-3AD203B41FA5}">
                      <a16:colId xmlns:a16="http://schemas.microsoft.com/office/drawing/2014/main" val="1126497558"/>
                    </a:ext>
                  </a:extLst>
                </a:gridCol>
              </a:tblGrid>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50.00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45.00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40.00</a:t>
                      </a:r>
                      <a:r>
                        <a:rPr lang="zh-CN" altLang="en-US" sz="1000" u="none" strike="noStrike">
                          <a:effectLst/>
                        </a:rPr>
                        <a:t>元， 之后续租 </a:t>
                      </a:r>
                      <a:r>
                        <a:rPr lang="en-US" altLang="zh-CN" sz="1000" u="none" strike="noStrike">
                          <a:effectLst/>
                        </a:rPr>
                        <a:t>38.00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3872246512"/>
                  </a:ext>
                </a:extLst>
              </a:tr>
              <a:tr h="207962">
                <a:tc>
                  <a:txBody>
                    <a:bodyPr/>
                    <a:lstStyle/>
                    <a:p>
                      <a:pPr algn="r" fontAlgn="t"/>
                      <a:r>
                        <a:rPr lang="zh-CN" altLang="en-US" sz="1000" u="none" strike="noStrike">
                          <a:effectLst/>
                        </a:rPr>
                        <a:t>满</a:t>
                      </a:r>
                      <a:r>
                        <a:rPr lang="en-US" altLang="zh-CN" sz="1000" u="none" strike="noStrike">
                          <a:effectLst/>
                        </a:rPr>
                        <a:t>1</a:t>
                      </a:r>
                      <a:r>
                        <a:rPr lang="zh-CN" altLang="en-US" sz="1000" u="none" strike="noStrike">
                          <a:effectLst/>
                        </a:rPr>
                        <a:t>天 ￥</a:t>
                      </a:r>
                      <a:r>
                        <a:rPr lang="en-US" altLang="zh-CN" sz="1000" u="none" strike="noStrike">
                          <a:effectLst/>
                        </a:rPr>
                        <a:t>100.00</a:t>
                      </a:r>
                      <a:r>
                        <a:rPr lang="zh-CN" altLang="en-US" sz="1000" u="none" strike="noStrike">
                          <a:effectLst/>
                        </a:rPr>
                        <a:t>元， 满</a:t>
                      </a:r>
                      <a:r>
                        <a:rPr lang="en-US" altLang="zh-CN" sz="1000" u="none" strike="noStrike">
                          <a:effectLst/>
                        </a:rPr>
                        <a:t>2</a:t>
                      </a:r>
                      <a:r>
                        <a:rPr lang="zh-CN" altLang="en-US" sz="1000" u="none" strike="noStrike">
                          <a:effectLst/>
                        </a:rPr>
                        <a:t>天 ￥</a:t>
                      </a:r>
                      <a:r>
                        <a:rPr lang="en-US" altLang="zh-CN" sz="1000" u="none" strike="noStrike">
                          <a:effectLst/>
                        </a:rPr>
                        <a:t>90.00</a:t>
                      </a:r>
                      <a:r>
                        <a:rPr lang="zh-CN" altLang="en-US" sz="1000" u="none" strike="noStrike">
                          <a:effectLst/>
                        </a:rPr>
                        <a:t>元， 满</a:t>
                      </a:r>
                      <a:r>
                        <a:rPr lang="en-US" altLang="zh-CN" sz="1000" u="none" strike="noStrike">
                          <a:effectLst/>
                        </a:rPr>
                        <a:t>3</a:t>
                      </a:r>
                      <a:r>
                        <a:rPr lang="zh-CN" altLang="en-US" sz="1000" u="none" strike="noStrike">
                          <a:effectLst/>
                        </a:rPr>
                        <a:t>天 ￥</a:t>
                      </a:r>
                      <a:r>
                        <a:rPr lang="en-US" altLang="zh-CN" sz="1000" u="none" strike="noStrike">
                          <a:effectLst/>
                        </a:rPr>
                        <a:t>80.00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2617423296"/>
                  </a:ext>
                </a:extLst>
              </a:tr>
              <a:tr h="207962">
                <a:tc>
                  <a:txBody>
                    <a:bodyPr/>
                    <a:lstStyle/>
                    <a:p>
                      <a:pPr algn="r" fontAlgn="t"/>
                      <a:r>
                        <a:rPr lang="zh-CN" altLang="en-US" sz="1000" u="none" strike="noStrike">
                          <a:effectLst/>
                        </a:rPr>
                        <a:t>满</a:t>
                      </a:r>
                      <a:r>
                        <a:rPr lang="en-US" altLang="zh-CN" sz="1000" u="none" strike="noStrike">
                          <a:effectLst/>
                        </a:rPr>
                        <a:t>1</a:t>
                      </a:r>
                      <a:r>
                        <a:rPr lang="zh-CN" altLang="en-US" sz="1000" u="none" strike="noStrike">
                          <a:effectLst/>
                        </a:rPr>
                        <a:t>天 ￥</a:t>
                      </a:r>
                      <a:r>
                        <a:rPr lang="en-US" altLang="zh-CN" sz="1000" u="none" strike="noStrike">
                          <a:effectLst/>
                        </a:rPr>
                        <a:t>50.00</a:t>
                      </a:r>
                      <a:r>
                        <a:rPr lang="zh-CN" altLang="en-US" sz="1000" u="none" strike="noStrike">
                          <a:effectLst/>
                        </a:rPr>
                        <a:t>元， 满</a:t>
                      </a:r>
                      <a:r>
                        <a:rPr lang="en-US" altLang="zh-CN" sz="1000" u="none" strike="noStrike">
                          <a:effectLst/>
                        </a:rPr>
                        <a:t>2</a:t>
                      </a:r>
                      <a:r>
                        <a:rPr lang="zh-CN" altLang="en-US" sz="1000" u="none" strike="noStrike">
                          <a:effectLst/>
                        </a:rPr>
                        <a:t>天 ￥</a:t>
                      </a:r>
                      <a:r>
                        <a:rPr lang="en-US" altLang="zh-CN" sz="1000" u="none" strike="noStrike">
                          <a:effectLst/>
                        </a:rPr>
                        <a:t>45.00</a:t>
                      </a:r>
                      <a:r>
                        <a:rPr lang="zh-CN" altLang="en-US" sz="1000" u="none" strike="noStrike">
                          <a:effectLst/>
                        </a:rPr>
                        <a:t>元， 满</a:t>
                      </a:r>
                      <a:r>
                        <a:rPr lang="en-US" altLang="zh-CN" sz="1000" u="none" strike="noStrike">
                          <a:effectLst/>
                        </a:rPr>
                        <a:t>3</a:t>
                      </a:r>
                      <a:r>
                        <a:rPr lang="zh-CN" altLang="en-US" sz="1000" u="none" strike="noStrike">
                          <a:effectLst/>
                        </a:rPr>
                        <a:t>天 ￥</a:t>
                      </a:r>
                      <a:r>
                        <a:rPr lang="en-US" altLang="zh-CN" sz="1000" u="none" strike="noStrike">
                          <a:effectLst/>
                        </a:rPr>
                        <a:t>40.00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2140032481"/>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150.00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145.00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143.33</a:t>
                      </a:r>
                      <a:r>
                        <a:rPr lang="zh-CN" altLang="en-US" sz="1000" u="none" strike="noStrike">
                          <a:effectLst/>
                        </a:rPr>
                        <a:t>元， 之后续租 </a:t>
                      </a:r>
                      <a:r>
                        <a:rPr lang="en-US" altLang="zh-CN" sz="1000" u="none" strike="noStrike">
                          <a:effectLst/>
                        </a:rPr>
                        <a:t>120.00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3348867053"/>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190.00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180.00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173.33</a:t>
                      </a:r>
                      <a:r>
                        <a:rPr lang="zh-CN" altLang="en-US" sz="1000" u="none" strike="noStrike">
                          <a:effectLst/>
                        </a:rPr>
                        <a:t>元， 之后续租 </a:t>
                      </a:r>
                      <a:r>
                        <a:rPr lang="en-US" altLang="zh-CN" sz="1000" u="none" strike="noStrike">
                          <a:effectLst/>
                        </a:rPr>
                        <a:t>150.00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3489014490"/>
                  </a:ext>
                </a:extLst>
              </a:tr>
              <a:tr h="207962">
                <a:tc>
                  <a:txBody>
                    <a:bodyPr/>
                    <a:lstStyle/>
                    <a:p>
                      <a:pPr algn="r" fontAlgn="t"/>
                      <a:r>
                        <a:rPr lang="zh-CN" altLang="en-US" sz="1000" u="none" strike="noStrike">
                          <a:effectLst/>
                        </a:rPr>
                        <a:t>满</a:t>
                      </a:r>
                      <a:r>
                        <a:rPr lang="en-US" altLang="zh-CN" sz="1000" u="none" strike="noStrike">
                          <a:effectLst/>
                        </a:rPr>
                        <a:t>1</a:t>
                      </a:r>
                      <a:r>
                        <a:rPr lang="zh-CN" altLang="en-US" sz="1000" u="none" strike="noStrike">
                          <a:effectLst/>
                        </a:rPr>
                        <a:t>天 ￥</a:t>
                      </a:r>
                      <a:r>
                        <a:rPr lang="en-US" altLang="zh-CN" sz="1000" u="none" strike="noStrike">
                          <a:effectLst/>
                        </a:rPr>
                        <a:t>50.00</a:t>
                      </a:r>
                      <a:r>
                        <a:rPr lang="zh-CN" altLang="en-US" sz="1000" u="none" strike="noStrike">
                          <a:effectLst/>
                        </a:rPr>
                        <a:t>元， 满</a:t>
                      </a:r>
                      <a:r>
                        <a:rPr lang="en-US" altLang="zh-CN" sz="1000" u="none" strike="noStrike">
                          <a:effectLst/>
                        </a:rPr>
                        <a:t>2</a:t>
                      </a:r>
                      <a:r>
                        <a:rPr lang="zh-CN" altLang="en-US" sz="1000" u="none" strike="noStrike">
                          <a:effectLst/>
                        </a:rPr>
                        <a:t>天 ￥</a:t>
                      </a:r>
                      <a:r>
                        <a:rPr lang="en-US" altLang="zh-CN" sz="1000" u="none" strike="noStrike">
                          <a:effectLst/>
                        </a:rPr>
                        <a:t>45.00</a:t>
                      </a:r>
                      <a:r>
                        <a:rPr lang="zh-CN" altLang="en-US" sz="1000" u="none" strike="noStrike">
                          <a:effectLst/>
                        </a:rPr>
                        <a:t>元， 满</a:t>
                      </a:r>
                      <a:r>
                        <a:rPr lang="en-US" altLang="zh-CN" sz="1000" u="none" strike="noStrike">
                          <a:effectLst/>
                        </a:rPr>
                        <a:t>3</a:t>
                      </a:r>
                      <a:r>
                        <a:rPr lang="zh-CN" altLang="en-US" sz="1000" u="none" strike="noStrike">
                          <a:effectLst/>
                        </a:rPr>
                        <a:t>天 ￥</a:t>
                      </a:r>
                      <a:r>
                        <a:rPr lang="en-US" altLang="zh-CN" sz="1000" u="none" strike="noStrike">
                          <a:effectLst/>
                        </a:rPr>
                        <a:t>40.00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2570183993"/>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150.00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139.50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125.00</a:t>
                      </a:r>
                      <a:r>
                        <a:rPr lang="zh-CN" altLang="en-US" sz="1000" u="none" strike="noStrike">
                          <a:effectLst/>
                        </a:rPr>
                        <a:t>元， 之后续租 </a:t>
                      </a:r>
                      <a:r>
                        <a:rPr lang="en-US" altLang="zh-CN" sz="1000" u="none" strike="noStrike">
                          <a:effectLst/>
                        </a:rPr>
                        <a:t>109.00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1448292323"/>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160.00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152.00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145.67</a:t>
                      </a:r>
                      <a:r>
                        <a:rPr lang="zh-CN" altLang="en-US" sz="1000" u="none" strike="noStrike">
                          <a:effectLst/>
                        </a:rPr>
                        <a:t>元， 之后续租 </a:t>
                      </a:r>
                      <a:r>
                        <a:rPr lang="en-US" altLang="zh-CN" sz="1000" u="none" strike="noStrike">
                          <a:effectLst/>
                        </a:rPr>
                        <a:t>139.00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2540436871"/>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80.00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77.50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66.67</a:t>
                      </a:r>
                      <a:r>
                        <a:rPr lang="zh-CN" altLang="en-US" sz="1000" u="none" strike="noStrike">
                          <a:effectLst/>
                        </a:rPr>
                        <a:t>元， 之后续租 </a:t>
                      </a:r>
                      <a:r>
                        <a:rPr lang="en-US" altLang="zh-CN" sz="1000" u="none" strike="noStrike">
                          <a:effectLst/>
                        </a:rPr>
                        <a:t>50.00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2755072435"/>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99.00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97.50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93.33</a:t>
                      </a:r>
                      <a:r>
                        <a:rPr lang="zh-CN" altLang="en-US" sz="1000" u="none" strike="noStrike">
                          <a:effectLst/>
                        </a:rPr>
                        <a:t>元， 之后续租 </a:t>
                      </a:r>
                      <a:r>
                        <a:rPr lang="en-US" altLang="zh-CN" sz="1000" u="none" strike="noStrike">
                          <a:effectLst/>
                        </a:rPr>
                        <a:t>80.00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342287558"/>
                  </a:ext>
                </a:extLst>
              </a:tr>
              <a:tr h="207962">
                <a:tc>
                  <a:txBody>
                    <a:bodyPr/>
                    <a:lstStyle/>
                    <a:p>
                      <a:pPr algn="r" fontAlgn="t"/>
                      <a:r>
                        <a:rPr lang="en-US" altLang="zh-CN" sz="1000" u="none" strike="noStrike" dirty="0">
                          <a:effectLst/>
                        </a:rPr>
                        <a:t>1</a:t>
                      </a:r>
                      <a:r>
                        <a:rPr lang="zh-CN" altLang="en-US" sz="1000" u="none" strike="noStrike" dirty="0">
                          <a:effectLst/>
                        </a:rPr>
                        <a:t>天 </a:t>
                      </a:r>
                      <a:r>
                        <a:rPr lang="en-US" altLang="zh-CN" sz="1000" u="none" strike="noStrike" dirty="0">
                          <a:effectLst/>
                        </a:rPr>
                        <a:t>100.00</a:t>
                      </a:r>
                      <a:r>
                        <a:rPr lang="zh-CN" altLang="en-US" sz="1000" u="none" strike="noStrike" dirty="0">
                          <a:effectLst/>
                        </a:rPr>
                        <a:t>元， </a:t>
                      </a:r>
                      <a:r>
                        <a:rPr lang="en-US" altLang="zh-CN" sz="1000" u="none" strike="noStrike" dirty="0">
                          <a:effectLst/>
                        </a:rPr>
                        <a:t>2</a:t>
                      </a:r>
                      <a:r>
                        <a:rPr lang="zh-CN" altLang="en-US" sz="1000" u="none" strike="noStrike" dirty="0">
                          <a:effectLst/>
                        </a:rPr>
                        <a:t>天 </a:t>
                      </a:r>
                      <a:r>
                        <a:rPr lang="en-US" altLang="zh-CN" sz="1000" u="none" strike="noStrike" dirty="0">
                          <a:effectLst/>
                        </a:rPr>
                        <a:t>90.00</a:t>
                      </a:r>
                      <a:r>
                        <a:rPr lang="zh-CN" altLang="en-US" sz="1000" u="none" strike="noStrike" dirty="0">
                          <a:effectLst/>
                        </a:rPr>
                        <a:t>元， </a:t>
                      </a:r>
                      <a:r>
                        <a:rPr lang="en-US" altLang="zh-CN" sz="1000" u="none" strike="noStrike" dirty="0">
                          <a:effectLst/>
                        </a:rPr>
                        <a:t>3</a:t>
                      </a:r>
                      <a:r>
                        <a:rPr lang="zh-CN" altLang="en-US" sz="1000" u="none" strike="noStrike" dirty="0">
                          <a:effectLst/>
                        </a:rPr>
                        <a:t>天 </a:t>
                      </a:r>
                      <a:r>
                        <a:rPr lang="en-US" altLang="zh-CN" sz="1000" u="none" strike="noStrike" dirty="0">
                          <a:effectLst/>
                        </a:rPr>
                        <a:t>80.00</a:t>
                      </a:r>
                      <a:r>
                        <a:rPr lang="zh-CN" altLang="en-US" sz="1000" u="none" strike="noStrike" dirty="0">
                          <a:effectLst/>
                        </a:rPr>
                        <a:t>元， 之后续租 </a:t>
                      </a:r>
                      <a:r>
                        <a:rPr lang="en-US" altLang="zh-CN" sz="1000" u="none" strike="noStrike" dirty="0">
                          <a:effectLst/>
                        </a:rPr>
                        <a:t>69.00</a:t>
                      </a:r>
                      <a:r>
                        <a:rPr lang="zh-CN" altLang="en-US" sz="1000" u="none" strike="noStrike" dirty="0">
                          <a:effectLst/>
                        </a:rPr>
                        <a:t>元</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784909501"/>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99.00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95.00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90.00</a:t>
                      </a:r>
                      <a:r>
                        <a:rPr lang="zh-CN" altLang="en-US" sz="1000" u="none" strike="noStrike">
                          <a:effectLst/>
                        </a:rPr>
                        <a:t>元， 之后续租 </a:t>
                      </a:r>
                      <a:r>
                        <a:rPr lang="en-US" altLang="zh-CN" sz="1000" u="none" strike="noStrike">
                          <a:effectLst/>
                        </a:rPr>
                        <a:t>80.00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3613591349"/>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240.00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230.00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220.00</a:t>
                      </a:r>
                      <a:r>
                        <a:rPr lang="zh-CN" altLang="en-US" sz="1000" u="none" strike="noStrike">
                          <a:effectLst/>
                        </a:rPr>
                        <a:t>元， 之后续租 </a:t>
                      </a:r>
                      <a:r>
                        <a:rPr lang="en-US" altLang="zh-CN" sz="1000" u="none" strike="noStrike">
                          <a:effectLst/>
                        </a:rPr>
                        <a:t>170.00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4085017534"/>
                  </a:ext>
                </a:extLst>
              </a:tr>
              <a:tr h="207962">
                <a:tc>
                  <a:txBody>
                    <a:bodyPr/>
                    <a:lstStyle/>
                    <a:p>
                      <a:pPr algn="r" fontAlgn="t"/>
                      <a:r>
                        <a:rPr lang="en-US" altLang="zh-CN" sz="1000" u="none" strike="noStrike">
                          <a:effectLst/>
                        </a:rPr>
                        <a:t>1</a:t>
                      </a:r>
                      <a:r>
                        <a:rPr lang="zh-CN" altLang="en-US" sz="1000" u="none" strike="noStrike">
                          <a:effectLst/>
                        </a:rPr>
                        <a:t>天 </a:t>
                      </a:r>
                      <a:r>
                        <a:rPr lang="en-US" altLang="zh-CN" sz="1000" u="none" strike="noStrike">
                          <a:effectLst/>
                        </a:rPr>
                        <a:t>100.00</a:t>
                      </a:r>
                      <a:r>
                        <a:rPr lang="zh-CN" altLang="en-US" sz="1000" u="none" strike="noStrike">
                          <a:effectLst/>
                        </a:rPr>
                        <a:t>元， </a:t>
                      </a:r>
                      <a:r>
                        <a:rPr lang="en-US" altLang="zh-CN" sz="1000" u="none" strike="noStrike">
                          <a:effectLst/>
                        </a:rPr>
                        <a:t>2</a:t>
                      </a:r>
                      <a:r>
                        <a:rPr lang="zh-CN" altLang="en-US" sz="1000" u="none" strike="noStrike">
                          <a:effectLst/>
                        </a:rPr>
                        <a:t>天 </a:t>
                      </a:r>
                      <a:r>
                        <a:rPr lang="en-US" altLang="zh-CN" sz="1000" u="none" strike="noStrike">
                          <a:effectLst/>
                        </a:rPr>
                        <a:t>90.00</a:t>
                      </a:r>
                      <a:r>
                        <a:rPr lang="zh-CN" altLang="en-US" sz="1000" u="none" strike="noStrike">
                          <a:effectLst/>
                        </a:rPr>
                        <a:t>元， </a:t>
                      </a:r>
                      <a:r>
                        <a:rPr lang="en-US" altLang="zh-CN" sz="1000" u="none" strike="noStrike">
                          <a:effectLst/>
                        </a:rPr>
                        <a:t>3</a:t>
                      </a:r>
                      <a:r>
                        <a:rPr lang="zh-CN" altLang="en-US" sz="1000" u="none" strike="noStrike">
                          <a:effectLst/>
                        </a:rPr>
                        <a:t>天 </a:t>
                      </a:r>
                      <a:r>
                        <a:rPr lang="en-US" altLang="zh-CN" sz="1000" u="none" strike="noStrike">
                          <a:effectLst/>
                        </a:rPr>
                        <a:t>80.00</a:t>
                      </a:r>
                      <a:r>
                        <a:rPr lang="zh-CN" altLang="en-US" sz="1000" u="none" strike="noStrike">
                          <a:effectLst/>
                        </a:rPr>
                        <a:t>元， 之后续租 </a:t>
                      </a:r>
                      <a:r>
                        <a:rPr lang="en-US" altLang="zh-CN" sz="1000" u="none" strike="noStrike">
                          <a:effectLst/>
                        </a:rPr>
                        <a:t>60.00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2478939886"/>
                  </a:ext>
                </a:extLst>
              </a:tr>
              <a:tr h="207962">
                <a:tc>
                  <a:txBody>
                    <a:bodyPr/>
                    <a:lstStyle/>
                    <a:p>
                      <a:pPr algn="r" fontAlgn="t"/>
                      <a:r>
                        <a:rPr lang="zh-CN" altLang="en-US" sz="1000" u="none" strike="noStrike">
                          <a:effectLst/>
                        </a:rPr>
                        <a:t>满</a:t>
                      </a:r>
                      <a:r>
                        <a:rPr lang="en-US" altLang="zh-CN" sz="1000" u="none" strike="noStrike">
                          <a:effectLst/>
                        </a:rPr>
                        <a:t>1</a:t>
                      </a:r>
                      <a:r>
                        <a:rPr lang="zh-CN" altLang="en-US" sz="1000" u="none" strike="noStrike">
                          <a:effectLst/>
                        </a:rPr>
                        <a:t>天 ￥</a:t>
                      </a:r>
                      <a:r>
                        <a:rPr lang="en-US" altLang="zh-CN" sz="1000" u="none" strike="noStrike">
                          <a:effectLst/>
                        </a:rPr>
                        <a:t>100.00</a:t>
                      </a:r>
                      <a:r>
                        <a:rPr lang="zh-CN" altLang="en-US" sz="1000" u="none" strike="noStrike">
                          <a:effectLst/>
                        </a:rPr>
                        <a:t>元， 满</a:t>
                      </a:r>
                      <a:r>
                        <a:rPr lang="en-US" altLang="zh-CN" sz="1000" u="none" strike="noStrike">
                          <a:effectLst/>
                        </a:rPr>
                        <a:t>2</a:t>
                      </a:r>
                      <a:r>
                        <a:rPr lang="zh-CN" altLang="en-US" sz="1000" u="none" strike="noStrike">
                          <a:effectLst/>
                        </a:rPr>
                        <a:t>天 ￥</a:t>
                      </a:r>
                      <a:r>
                        <a:rPr lang="en-US" altLang="zh-CN" sz="1000" u="none" strike="noStrike">
                          <a:effectLst/>
                        </a:rPr>
                        <a:t>90.00</a:t>
                      </a:r>
                      <a:r>
                        <a:rPr lang="zh-CN" altLang="en-US" sz="1000" u="none" strike="noStrike">
                          <a:effectLst/>
                        </a:rPr>
                        <a:t>元， 满</a:t>
                      </a:r>
                      <a:r>
                        <a:rPr lang="en-US" altLang="zh-CN" sz="1000" u="none" strike="noStrike">
                          <a:effectLst/>
                        </a:rPr>
                        <a:t>3</a:t>
                      </a:r>
                      <a:r>
                        <a:rPr lang="zh-CN" altLang="en-US" sz="1000" u="none" strike="noStrike">
                          <a:effectLst/>
                        </a:rPr>
                        <a:t>天 ￥</a:t>
                      </a:r>
                      <a:r>
                        <a:rPr lang="en-US" altLang="zh-CN" sz="1000" u="none" strike="noStrike">
                          <a:effectLst/>
                        </a:rPr>
                        <a:t>80.00</a:t>
                      </a:r>
                      <a:r>
                        <a:rPr lang="zh-CN" altLang="en-US" sz="1000" u="none" strike="noStrike">
                          <a:effectLst/>
                        </a:rPr>
                        <a:t>元</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1208662169"/>
                  </a:ext>
                </a:extLst>
              </a:tr>
              <a:tr h="207962">
                <a:tc>
                  <a:txBody>
                    <a:bodyPr/>
                    <a:lstStyle/>
                    <a:p>
                      <a:pPr algn="r" fontAlgn="t"/>
                      <a:r>
                        <a:rPr lang="en-US" altLang="zh-CN" sz="1000" u="none" strike="noStrike" dirty="0">
                          <a:effectLst/>
                        </a:rPr>
                        <a:t>1</a:t>
                      </a:r>
                      <a:r>
                        <a:rPr lang="zh-CN" altLang="en-US" sz="1000" u="none" strike="noStrike" dirty="0">
                          <a:effectLst/>
                        </a:rPr>
                        <a:t>天 </a:t>
                      </a:r>
                      <a:r>
                        <a:rPr lang="en-US" altLang="zh-CN" sz="1000" u="none" strike="noStrike" dirty="0">
                          <a:effectLst/>
                        </a:rPr>
                        <a:t>99.00</a:t>
                      </a:r>
                      <a:r>
                        <a:rPr lang="zh-CN" altLang="en-US" sz="1000" u="none" strike="noStrike" dirty="0">
                          <a:effectLst/>
                        </a:rPr>
                        <a:t>元， </a:t>
                      </a:r>
                      <a:r>
                        <a:rPr lang="en-US" altLang="zh-CN" sz="1000" u="none" strike="noStrike" dirty="0">
                          <a:effectLst/>
                        </a:rPr>
                        <a:t>2</a:t>
                      </a:r>
                      <a:r>
                        <a:rPr lang="zh-CN" altLang="en-US" sz="1000" u="none" strike="noStrike" dirty="0">
                          <a:effectLst/>
                        </a:rPr>
                        <a:t>天 </a:t>
                      </a:r>
                      <a:r>
                        <a:rPr lang="en-US" altLang="zh-CN" sz="1000" u="none" strike="noStrike" dirty="0">
                          <a:effectLst/>
                        </a:rPr>
                        <a:t>94.00</a:t>
                      </a:r>
                      <a:r>
                        <a:rPr lang="zh-CN" altLang="en-US" sz="1000" u="none" strike="noStrike" dirty="0">
                          <a:effectLst/>
                        </a:rPr>
                        <a:t>元， </a:t>
                      </a:r>
                      <a:r>
                        <a:rPr lang="en-US" altLang="zh-CN" sz="1000" u="none" strike="noStrike" dirty="0">
                          <a:effectLst/>
                        </a:rPr>
                        <a:t>3</a:t>
                      </a:r>
                      <a:r>
                        <a:rPr lang="zh-CN" altLang="en-US" sz="1000" u="none" strike="noStrike" dirty="0">
                          <a:effectLst/>
                        </a:rPr>
                        <a:t>天 </a:t>
                      </a:r>
                      <a:r>
                        <a:rPr lang="en-US" altLang="zh-CN" sz="1000" u="none" strike="noStrike" dirty="0">
                          <a:effectLst/>
                        </a:rPr>
                        <a:t>86.33</a:t>
                      </a:r>
                      <a:r>
                        <a:rPr lang="zh-CN" altLang="en-US" sz="1000" u="none" strike="noStrike" dirty="0">
                          <a:effectLst/>
                        </a:rPr>
                        <a:t>元， 之后续租 </a:t>
                      </a:r>
                      <a:r>
                        <a:rPr lang="en-US" altLang="zh-CN" sz="1000" u="none" strike="noStrike" dirty="0">
                          <a:effectLst/>
                        </a:rPr>
                        <a:t>80.00</a:t>
                      </a:r>
                      <a:r>
                        <a:rPr lang="zh-CN" altLang="en-US" sz="1000" u="none" strike="noStrike" dirty="0">
                          <a:effectLst/>
                        </a:rPr>
                        <a:t>元</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453" marR="9453" marT="9453" marB="0"/>
                </a:tc>
                <a:extLst>
                  <a:ext uri="{0D108BD9-81ED-4DB2-BD59-A6C34878D82A}">
                    <a16:rowId xmlns:a16="http://schemas.microsoft.com/office/drawing/2014/main" val="1939204901"/>
                  </a:ext>
                </a:extLst>
              </a:tr>
            </a:tbl>
          </a:graphicData>
        </a:graphic>
      </p:graphicFrame>
    </p:spTree>
    <p:extLst>
      <p:ext uri="{BB962C8B-B14F-4D97-AF65-F5344CB8AC3E}">
        <p14:creationId xmlns:p14="http://schemas.microsoft.com/office/powerpoint/2010/main" val="216037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396F9D3-75E9-422D-98CD-E98B31BE0BE1}"/>
              </a:ext>
            </a:extLst>
          </p:cNvPr>
          <p:cNvPicPr>
            <a:picLocks noChangeAspect="1"/>
          </p:cNvPicPr>
          <p:nvPr/>
        </p:nvPicPr>
        <p:blipFill>
          <a:blip r:embed="rId2"/>
          <a:stretch>
            <a:fillRect/>
          </a:stretch>
        </p:blipFill>
        <p:spPr>
          <a:xfrm>
            <a:off x="5436666" y="177442"/>
            <a:ext cx="4476750" cy="2409825"/>
          </a:xfrm>
          <a:prstGeom prst="rect">
            <a:avLst/>
          </a:prstGeom>
        </p:spPr>
      </p:pic>
      <p:sp>
        <p:nvSpPr>
          <p:cNvPr id="2" name="标题 1">
            <a:extLst>
              <a:ext uri="{FF2B5EF4-FFF2-40B4-BE49-F238E27FC236}">
                <a16:creationId xmlns:a16="http://schemas.microsoft.com/office/drawing/2014/main" id="{210A25FA-A95D-41C8-BF78-A4C10736C236}"/>
              </a:ext>
            </a:extLst>
          </p:cNvPr>
          <p:cNvSpPr>
            <a:spLocks noGrp="1"/>
          </p:cNvSpPr>
          <p:nvPr>
            <p:ph type="title"/>
          </p:nvPr>
        </p:nvSpPr>
        <p:spPr>
          <a:xfrm>
            <a:off x="450055" y="2160116"/>
            <a:ext cx="8101013" cy="3108756"/>
          </a:xfrm>
        </p:spPr>
        <p:txBody>
          <a:bodyPr>
            <a:normAutofit/>
          </a:bodyPr>
          <a:lstStyle/>
          <a:p>
            <a:r>
              <a:rPr lang="zh-CN" altLang="en-US" sz="8800" dirty="0">
                <a:solidFill>
                  <a:srgbClr val="1F7244"/>
                </a:solidFill>
              </a:rPr>
              <a:t>拆表步骤</a:t>
            </a:r>
          </a:p>
        </p:txBody>
      </p:sp>
      <p:sp>
        <p:nvSpPr>
          <p:cNvPr id="3" name="内容占位符 2">
            <a:extLst>
              <a:ext uri="{FF2B5EF4-FFF2-40B4-BE49-F238E27FC236}">
                <a16:creationId xmlns:a16="http://schemas.microsoft.com/office/drawing/2014/main" id="{25E497EB-5A96-4DB9-99A0-9493B75CFFB8}"/>
              </a:ext>
            </a:extLst>
          </p:cNvPr>
          <p:cNvSpPr>
            <a:spLocks noGrp="1"/>
          </p:cNvSpPr>
          <p:nvPr>
            <p:ph idx="1"/>
          </p:nvPr>
        </p:nvSpPr>
        <p:spPr/>
        <p:txBody>
          <a:bodyPr/>
          <a:lstStyle/>
          <a:p>
            <a:r>
              <a:rPr lang="zh-CN" altLang="en-US" dirty="0">
                <a:solidFill>
                  <a:srgbClr val="1F7244"/>
                </a:solidFill>
              </a:rPr>
              <a:t>复制工作表</a:t>
            </a:r>
            <a:endParaRPr lang="en-US" altLang="zh-CN" dirty="0">
              <a:solidFill>
                <a:srgbClr val="1F7244"/>
              </a:solidFill>
            </a:endParaRPr>
          </a:p>
          <a:p>
            <a:r>
              <a:rPr lang="zh-CN" altLang="en-US" dirty="0">
                <a:solidFill>
                  <a:srgbClr val="1F7244"/>
                </a:solidFill>
              </a:rPr>
              <a:t>相关列复制到最后（配合</a:t>
            </a:r>
            <a:r>
              <a:rPr lang="en-US" altLang="zh-CN" dirty="0">
                <a:solidFill>
                  <a:srgbClr val="1F7244"/>
                </a:solidFill>
              </a:rPr>
              <a:t>shift</a:t>
            </a:r>
            <a:r>
              <a:rPr lang="zh-CN" altLang="en-US" dirty="0">
                <a:solidFill>
                  <a:srgbClr val="1F7244"/>
                </a:solidFill>
              </a:rPr>
              <a:t>）</a:t>
            </a:r>
            <a:endParaRPr lang="en-US" altLang="zh-CN" dirty="0">
              <a:solidFill>
                <a:srgbClr val="1F7244"/>
              </a:solidFill>
            </a:endParaRPr>
          </a:p>
          <a:p>
            <a:r>
              <a:rPr lang="zh-CN" altLang="en-US" dirty="0">
                <a:solidFill>
                  <a:srgbClr val="1F7244"/>
                </a:solidFill>
              </a:rPr>
              <a:t>数据</a:t>
            </a:r>
            <a:r>
              <a:rPr lang="en-US" altLang="zh-CN" dirty="0">
                <a:solidFill>
                  <a:srgbClr val="1F7244"/>
                </a:solidFill>
              </a:rPr>
              <a:t>-</a:t>
            </a:r>
            <a:r>
              <a:rPr lang="zh-CN" altLang="en-US" dirty="0">
                <a:solidFill>
                  <a:srgbClr val="1F7244"/>
                </a:solidFill>
              </a:rPr>
              <a:t>分列</a:t>
            </a:r>
            <a:endParaRPr lang="en-US" altLang="zh-CN" dirty="0">
              <a:solidFill>
                <a:srgbClr val="1F7244"/>
              </a:solidFill>
            </a:endParaRPr>
          </a:p>
          <a:p>
            <a:r>
              <a:rPr lang="zh-CN" altLang="en-US" dirty="0">
                <a:solidFill>
                  <a:srgbClr val="1F7244"/>
                </a:solidFill>
              </a:rPr>
              <a:t>批量替换</a:t>
            </a:r>
            <a:endParaRPr lang="en-US" altLang="zh-CN" dirty="0">
              <a:solidFill>
                <a:srgbClr val="1F7244"/>
              </a:solidFill>
            </a:endParaRPr>
          </a:p>
          <a:p>
            <a:r>
              <a:rPr lang="zh-CN" altLang="en-US" dirty="0">
                <a:solidFill>
                  <a:srgbClr val="1F7244"/>
                </a:solidFill>
              </a:rPr>
              <a:t>重写标题</a:t>
            </a:r>
            <a:endParaRPr lang="en-US" altLang="zh-CN" dirty="0">
              <a:solidFill>
                <a:srgbClr val="1F7244"/>
              </a:solidFill>
            </a:endParaRPr>
          </a:p>
          <a:p>
            <a:endParaRPr lang="zh-CN" altLang="en-US" dirty="0">
              <a:solidFill>
                <a:srgbClr val="1F7244"/>
              </a:solidFill>
            </a:endParaRPr>
          </a:p>
        </p:txBody>
      </p:sp>
    </p:spTree>
    <p:extLst>
      <p:ext uri="{BB962C8B-B14F-4D97-AF65-F5344CB8AC3E}">
        <p14:creationId xmlns:p14="http://schemas.microsoft.com/office/powerpoint/2010/main" val="34908281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54B3BCAA-5A75-4F20-B4D0-94FDB39BEDEB}"/>
              </a:ext>
            </a:extLst>
          </p:cNvPr>
          <p:cNvGraphicFramePr>
            <a:graphicFrameLocks noGrp="1"/>
          </p:cNvGraphicFramePr>
          <p:nvPr>
            <p:extLst>
              <p:ext uri="{D42A27DB-BD31-4B8C-83A1-F6EECF244321}">
                <p14:modId xmlns:p14="http://schemas.microsoft.com/office/powerpoint/2010/main" val="3159525038"/>
              </p:ext>
            </p:extLst>
          </p:nvPr>
        </p:nvGraphicFramePr>
        <p:xfrm>
          <a:off x="324098" y="359916"/>
          <a:ext cx="3665478" cy="3327393"/>
        </p:xfrm>
        <a:graphic>
          <a:graphicData uri="http://schemas.openxmlformats.org/drawingml/2006/table">
            <a:tbl>
              <a:tblPr firstRow="1" bandRow="1">
                <a:tableStyleId>{9DCAF9ED-07DC-4A11-8D7F-57B35C25682E}</a:tableStyleId>
              </a:tblPr>
              <a:tblGrid>
                <a:gridCol w="3665478">
                  <a:extLst>
                    <a:ext uri="{9D8B030D-6E8A-4147-A177-3AD203B41FA5}">
                      <a16:colId xmlns:a16="http://schemas.microsoft.com/office/drawing/2014/main" val="3887434253"/>
                    </a:ext>
                  </a:extLst>
                </a:gridCol>
              </a:tblGrid>
              <a:tr h="195729">
                <a:tc>
                  <a:txBody>
                    <a:bodyPr/>
                    <a:lstStyle/>
                    <a:p>
                      <a:pPr algn="ctr" fontAlgn="t"/>
                      <a:r>
                        <a:rPr lang="zh-CN" altLang="en-US" sz="900" u="none" strike="noStrike">
                          <a:effectLst/>
                        </a:rPr>
                        <a:t>价格</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80791573"/>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50.00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45.00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40.00</a:t>
                      </a:r>
                      <a:r>
                        <a:rPr lang="zh-CN" altLang="en-US" sz="900" u="none" strike="noStrike">
                          <a:effectLst/>
                        </a:rPr>
                        <a:t>元， 之后续租 </a:t>
                      </a:r>
                      <a:r>
                        <a:rPr lang="en-US" altLang="zh-CN" sz="900" u="none" strike="noStrike">
                          <a:effectLst/>
                        </a:rPr>
                        <a:t>38.00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033700202"/>
                  </a:ext>
                </a:extLst>
              </a:tr>
              <a:tr h="195729">
                <a:tc>
                  <a:txBody>
                    <a:bodyPr/>
                    <a:lstStyle/>
                    <a:p>
                      <a:pPr algn="ctr" fontAlgn="t"/>
                      <a:r>
                        <a:rPr lang="zh-CN" altLang="en-US" sz="900" u="none" strike="noStrike">
                          <a:effectLst/>
                        </a:rPr>
                        <a:t>满</a:t>
                      </a:r>
                      <a:r>
                        <a:rPr lang="en-US" altLang="zh-CN" sz="900" u="none" strike="noStrike">
                          <a:effectLst/>
                        </a:rPr>
                        <a:t>1</a:t>
                      </a:r>
                      <a:r>
                        <a:rPr lang="zh-CN" altLang="en-US" sz="900" u="none" strike="noStrike">
                          <a:effectLst/>
                        </a:rPr>
                        <a:t>天 ￥</a:t>
                      </a:r>
                      <a:r>
                        <a:rPr lang="en-US" altLang="zh-CN" sz="900" u="none" strike="noStrike">
                          <a:effectLst/>
                        </a:rPr>
                        <a:t>100.00</a:t>
                      </a:r>
                      <a:r>
                        <a:rPr lang="zh-CN" altLang="en-US" sz="900" u="none" strike="noStrike">
                          <a:effectLst/>
                        </a:rPr>
                        <a:t>元， 满</a:t>
                      </a:r>
                      <a:r>
                        <a:rPr lang="en-US" altLang="zh-CN" sz="900" u="none" strike="noStrike">
                          <a:effectLst/>
                        </a:rPr>
                        <a:t>2</a:t>
                      </a:r>
                      <a:r>
                        <a:rPr lang="zh-CN" altLang="en-US" sz="900" u="none" strike="noStrike">
                          <a:effectLst/>
                        </a:rPr>
                        <a:t>天 ￥</a:t>
                      </a:r>
                      <a:r>
                        <a:rPr lang="en-US" altLang="zh-CN" sz="900" u="none" strike="noStrike">
                          <a:effectLst/>
                        </a:rPr>
                        <a:t>90.00</a:t>
                      </a:r>
                      <a:r>
                        <a:rPr lang="zh-CN" altLang="en-US" sz="900" u="none" strike="noStrike">
                          <a:effectLst/>
                        </a:rPr>
                        <a:t>元， 满</a:t>
                      </a:r>
                      <a:r>
                        <a:rPr lang="en-US" altLang="zh-CN" sz="900" u="none" strike="noStrike">
                          <a:effectLst/>
                        </a:rPr>
                        <a:t>3</a:t>
                      </a:r>
                      <a:r>
                        <a:rPr lang="zh-CN" altLang="en-US" sz="900" u="none" strike="noStrike">
                          <a:effectLst/>
                        </a:rPr>
                        <a:t>天 ￥</a:t>
                      </a:r>
                      <a:r>
                        <a:rPr lang="en-US" altLang="zh-CN" sz="900" u="none" strike="noStrike">
                          <a:effectLst/>
                        </a:rPr>
                        <a:t>80.00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08995673"/>
                  </a:ext>
                </a:extLst>
              </a:tr>
              <a:tr h="195729">
                <a:tc>
                  <a:txBody>
                    <a:bodyPr/>
                    <a:lstStyle/>
                    <a:p>
                      <a:pPr algn="ctr" fontAlgn="t"/>
                      <a:r>
                        <a:rPr lang="zh-CN" altLang="en-US" sz="900" u="none" strike="noStrike">
                          <a:effectLst/>
                        </a:rPr>
                        <a:t>满</a:t>
                      </a:r>
                      <a:r>
                        <a:rPr lang="en-US" altLang="zh-CN" sz="900" u="none" strike="noStrike">
                          <a:effectLst/>
                        </a:rPr>
                        <a:t>1</a:t>
                      </a:r>
                      <a:r>
                        <a:rPr lang="zh-CN" altLang="en-US" sz="900" u="none" strike="noStrike">
                          <a:effectLst/>
                        </a:rPr>
                        <a:t>天 ￥</a:t>
                      </a:r>
                      <a:r>
                        <a:rPr lang="en-US" altLang="zh-CN" sz="900" u="none" strike="noStrike">
                          <a:effectLst/>
                        </a:rPr>
                        <a:t>50.00</a:t>
                      </a:r>
                      <a:r>
                        <a:rPr lang="zh-CN" altLang="en-US" sz="900" u="none" strike="noStrike">
                          <a:effectLst/>
                        </a:rPr>
                        <a:t>元， 满</a:t>
                      </a:r>
                      <a:r>
                        <a:rPr lang="en-US" altLang="zh-CN" sz="900" u="none" strike="noStrike">
                          <a:effectLst/>
                        </a:rPr>
                        <a:t>2</a:t>
                      </a:r>
                      <a:r>
                        <a:rPr lang="zh-CN" altLang="en-US" sz="900" u="none" strike="noStrike">
                          <a:effectLst/>
                        </a:rPr>
                        <a:t>天 ￥</a:t>
                      </a:r>
                      <a:r>
                        <a:rPr lang="en-US" altLang="zh-CN" sz="900" u="none" strike="noStrike">
                          <a:effectLst/>
                        </a:rPr>
                        <a:t>45.00</a:t>
                      </a:r>
                      <a:r>
                        <a:rPr lang="zh-CN" altLang="en-US" sz="900" u="none" strike="noStrike">
                          <a:effectLst/>
                        </a:rPr>
                        <a:t>元， 满</a:t>
                      </a:r>
                      <a:r>
                        <a:rPr lang="en-US" altLang="zh-CN" sz="900" u="none" strike="noStrike">
                          <a:effectLst/>
                        </a:rPr>
                        <a:t>3</a:t>
                      </a:r>
                      <a:r>
                        <a:rPr lang="zh-CN" altLang="en-US" sz="900" u="none" strike="noStrike">
                          <a:effectLst/>
                        </a:rPr>
                        <a:t>天 ￥</a:t>
                      </a:r>
                      <a:r>
                        <a:rPr lang="en-US" altLang="zh-CN" sz="900" u="none" strike="noStrike">
                          <a:effectLst/>
                        </a:rPr>
                        <a:t>40.00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892188224"/>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150.00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145.00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143.33</a:t>
                      </a:r>
                      <a:r>
                        <a:rPr lang="zh-CN" altLang="en-US" sz="900" u="none" strike="noStrike">
                          <a:effectLst/>
                        </a:rPr>
                        <a:t>元， 之后续租 </a:t>
                      </a:r>
                      <a:r>
                        <a:rPr lang="en-US" altLang="zh-CN" sz="900" u="none" strike="noStrike">
                          <a:effectLst/>
                        </a:rPr>
                        <a:t>120.00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828243951"/>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190.00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180.00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173.33</a:t>
                      </a:r>
                      <a:r>
                        <a:rPr lang="zh-CN" altLang="en-US" sz="900" u="none" strike="noStrike">
                          <a:effectLst/>
                        </a:rPr>
                        <a:t>元， 之后续租 </a:t>
                      </a:r>
                      <a:r>
                        <a:rPr lang="en-US" altLang="zh-CN" sz="900" u="none" strike="noStrike">
                          <a:effectLst/>
                        </a:rPr>
                        <a:t>150.00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493577121"/>
                  </a:ext>
                </a:extLst>
              </a:tr>
              <a:tr h="195729">
                <a:tc>
                  <a:txBody>
                    <a:bodyPr/>
                    <a:lstStyle/>
                    <a:p>
                      <a:pPr algn="ctr" fontAlgn="t"/>
                      <a:r>
                        <a:rPr lang="zh-CN" altLang="en-US" sz="900" u="none" strike="noStrike">
                          <a:effectLst/>
                        </a:rPr>
                        <a:t>满</a:t>
                      </a:r>
                      <a:r>
                        <a:rPr lang="en-US" altLang="zh-CN" sz="900" u="none" strike="noStrike">
                          <a:effectLst/>
                        </a:rPr>
                        <a:t>1</a:t>
                      </a:r>
                      <a:r>
                        <a:rPr lang="zh-CN" altLang="en-US" sz="900" u="none" strike="noStrike">
                          <a:effectLst/>
                        </a:rPr>
                        <a:t>天 ￥</a:t>
                      </a:r>
                      <a:r>
                        <a:rPr lang="en-US" altLang="zh-CN" sz="900" u="none" strike="noStrike">
                          <a:effectLst/>
                        </a:rPr>
                        <a:t>50.00</a:t>
                      </a:r>
                      <a:r>
                        <a:rPr lang="zh-CN" altLang="en-US" sz="900" u="none" strike="noStrike">
                          <a:effectLst/>
                        </a:rPr>
                        <a:t>元， 满</a:t>
                      </a:r>
                      <a:r>
                        <a:rPr lang="en-US" altLang="zh-CN" sz="900" u="none" strike="noStrike">
                          <a:effectLst/>
                        </a:rPr>
                        <a:t>2</a:t>
                      </a:r>
                      <a:r>
                        <a:rPr lang="zh-CN" altLang="en-US" sz="900" u="none" strike="noStrike">
                          <a:effectLst/>
                        </a:rPr>
                        <a:t>天 ￥</a:t>
                      </a:r>
                      <a:r>
                        <a:rPr lang="en-US" altLang="zh-CN" sz="900" u="none" strike="noStrike">
                          <a:effectLst/>
                        </a:rPr>
                        <a:t>45.00</a:t>
                      </a:r>
                      <a:r>
                        <a:rPr lang="zh-CN" altLang="en-US" sz="900" u="none" strike="noStrike">
                          <a:effectLst/>
                        </a:rPr>
                        <a:t>元， 满</a:t>
                      </a:r>
                      <a:r>
                        <a:rPr lang="en-US" altLang="zh-CN" sz="900" u="none" strike="noStrike">
                          <a:effectLst/>
                        </a:rPr>
                        <a:t>3</a:t>
                      </a:r>
                      <a:r>
                        <a:rPr lang="zh-CN" altLang="en-US" sz="900" u="none" strike="noStrike">
                          <a:effectLst/>
                        </a:rPr>
                        <a:t>天 ￥</a:t>
                      </a:r>
                      <a:r>
                        <a:rPr lang="en-US" altLang="zh-CN" sz="900" u="none" strike="noStrike">
                          <a:effectLst/>
                        </a:rPr>
                        <a:t>40.00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08042378"/>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150.00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139.50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125.00</a:t>
                      </a:r>
                      <a:r>
                        <a:rPr lang="zh-CN" altLang="en-US" sz="900" u="none" strike="noStrike">
                          <a:effectLst/>
                        </a:rPr>
                        <a:t>元， 之后续租 </a:t>
                      </a:r>
                      <a:r>
                        <a:rPr lang="en-US" altLang="zh-CN" sz="900" u="none" strike="noStrike">
                          <a:effectLst/>
                        </a:rPr>
                        <a:t>109.00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4093120710"/>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160.00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152.00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145.67</a:t>
                      </a:r>
                      <a:r>
                        <a:rPr lang="zh-CN" altLang="en-US" sz="900" u="none" strike="noStrike">
                          <a:effectLst/>
                        </a:rPr>
                        <a:t>元， 之后续租 </a:t>
                      </a:r>
                      <a:r>
                        <a:rPr lang="en-US" altLang="zh-CN" sz="900" u="none" strike="noStrike">
                          <a:effectLst/>
                        </a:rPr>
                        <a:t>139.00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624137056"/>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80.00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77.50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66.67</a:t>
                      </a:r>
                      <a:r>
                        <a:rPr lang="zh-CN" altLang="en-US" sz="900" u="none" strike="noStrike">
                          <a:effectLst/>
                        </a:rPr>
                        <a:t>元， 之后续租 </a:t>
                      </a:r>
                      <a:r>
                        <a:rPr lang="en-US" altLang="zh-CN" sz="900" u="none" strike="noStrike">
                          <a:effectLst/>
                        </a:rPr>
                        <a:t>50.00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106650208"/>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99.00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97.50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93.33</a:t>
                      </a:r>
                      <a:r>
                        <a:rPr lang="zh-CN" altLang="en-US" sz="900" u="none" strike="noStrike">
                          <a:effectLst/>
                        </a:rPr>
                        <a:t>元， 之后续租 </a:t>
                      </a:r>
                      <a:r>
                        <a:rPr lang="en-US" altLang="zh-CN" sz="900" u="none" strike="noStrike">
                          <a:effectLst/>
                        </a:rPr>
                        <a:t>80.00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084380985"/>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100.00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90.00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80.00</a:t>
                      </a:r>
                      <a:r>
                        <a:rPr lang="zh-CN" altLang="en-US" sz="900" u="none" strike="noStrike">
                          <a:effectLst/>
                        </a:rPr>
                        <a:t>元， 之后续租 </a:t>
                      </a:r>
                      <a:r>
                        <a:rPr lang="en-US" altLang="zh-CN" sz="900" u="none" strike="noStrike">
                          <a:effectLst/>
                        </a:rPr>
                        <a:t>69.00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131796263"/>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99.00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95.00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90.00</a:t>
                      </a:r>
                      <a:r>
                        <a:rPr lang="zh-CN" altLang="en-US" sz="900" u="none" strike="noStrike">
                          <a:effectLst/>
                        </a:rPr>
                        <a:t>元， 之后续租 </a:t>
                      </a:r>
                      <a:r>
                        <a:rPr lang="en-US" altLang="zh-CN" sz="900" u="none" strike="noStrike">
                          <a:effectLst/>
                        </a:rPr>
                        <a:t>80.00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141645184"/>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240.00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230.00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220.00</a:t>
                      </a:r>
                      <a:r>
                        <a:rPr lang="zh-CN" altLang="en-US" sz="900" u="none" strike="noStrike">
                          <a:effectLst/>
                        </a:rPr>
                        <a:t>元， 之后续租 </a:t>
                      </a:r>
                      <a:r>
                        <a:rPr lang="en-US" altLang="zh-CN" sz="900" u="none" strike="noStrike">
                          <a:effectLst/>
                        </a:rPr>
                        <a:t>170.00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739943452"/>
                  </a:ext>
                </a:extLst>
              </a:tr>
              <a:tr h="195729">
                <a:tc>
                  <a:txBody>
                    <a:bodyPr/>
                    <a:lstStyle/>
                    <a:p>
                      <a:pPr algn="ctr" fontAlgn="t"/>
                      <a:r>
                        <a:rPr lang="en-US" altLang="zh-CN" sz="900" u="none" strike="noStrike">
                          <a:effectLst/>
                        </a:rPr>
                        <a:t>1</a:t>
                      </a:r>
                      <a:r>
                        <a:rPr lang="zh-CN" altLang="en-US" sz="900" u="none" strike="noStrike">
                          <a:effectLst/>
                        </a:rPr>
                        <a:t>天 </a:t>
                      </a:r>
                      <a:r>
                        <a:rPr lang="en-US" altLang="zh-CN" sz="900" u="none" strike="noStrike">
                          <a:effectLst/>
                        </a:rPr>
                        <a:t>100.00</a:t>
                      </a:r>
                      <a:r>
                        <a:rPr lang="zh-CN" altLang="en-US" sz="900" u="none" strike="noStrike">
                          <a:effectLst/>
                        </a:rPr>
                        <a:t>元， </a:t>
                      </a:r>
                      <a:r>
                        <a:rPr lang="en-US" altLang="zh-CN" sz="900" u="none" strike="noStrike">
                          <a:effectLst/>
                        </a:rPr>
                        <a:t>2</a:t>
                      </a:r>
                      <a:r>
                        <a:rPr lang="zh-CN" altLang="en-US" sz="900" u="none" strike="noStrike">
                          <a:effectLst/>
                        </a:rPr>
                        <a:t>天 </a:t>
                      </a:r>
                      <a:r>
                        <a:rPr lang="en-US" altLang="zh-CN" sz="900" u="none" strike="noStrike">
                          <a:effectLst/>
                        </a:rPr>
                        <a:t>90.00</a:t>
                      </a:r>
                      <a:r>
                        <a:rPr lang="zh-CN" altLang="en-US" sz="900" u="none" strike="noStrike">
                          <a:effectLst/>
                        </a:rPr>
                        <a:t>元， </a:t>
                      </a:r>
                      <a:r>
                        <a:rPr lang="en-US" altLang="zh-CN" sz="900" u="none" strike="noStrike">
                          <a:effectLst/>
                        </a:rPr>
                        <a:t>3</a:t>
                      </a:r>
                      <a:r>
                        <a:rPr lang="zh-CN" altLang="en-US" sz="900" u="none" strike="noStrike">
                          <a:effectLst/>
                        </a:rPr>
                        <a:t>天 </a:t>
                      </a:r>
                      <a:r>
                        <a:rPr lang="en-US" altLang="zh-CN" sz="900" u="none" strike="noStrike">
                          <a:effectLst/>
                        </a:rPr>
                        <a:t>80.00</a:t>
                      </a:r>
                      <a:r>
                        <a:rPr lang="zh-CN" altLang="en-US" sz="900" u="none" strike="noStrike">
                          <a:effectLst/>
                        </a:rPr>
                        <a:t>元， 之后续租 </a:t>
                      </a:r>
                      <a:r>
                        <a:rPr lang="en-US" altLang="zh-CN" sz="900" u="none" strike="noStrike">
                          <a:effectLst/>
                        </a:rPr>
                        <a:t>60.00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462165218"/>
                  </a:ext>
                </a:extLst>
              </a:tr>
              <a:tr h="195729">
                <a:tc>
                  <a:txBody>
                    <a:bodyPr/>
                    <a:lstStyle/>
                    <a:p>
                      <a:pPr algn="ctr" fontAlgn="t"/>
                      <a:r>
                        <a:rPr lang="zh-CN" altLang="en-US" sz="900" u="none" strike="noStrike">
                          <a:effectLst/>
                        </a:rPr>
                        <a:t>满</a:t>
                      </a:r>
                      <a:r>
                        <a:rPr lang="en-US" altLang="zh-CN" sz="900" u="none" strike="noStrike">
                          <a:effectLst/>
                        </a:rPr>
                        <a:t>1</a:t>
                      </a:r>
                      <a:r>
                        <a:rPr lang="zh-CN" altLang="en-US" sz="900" u="none" strike="noStrike">
                          <a:effectLst/>
                        </a:rPr>
                        <a:t>天 ￥</a:t>
                      </a:r>
                      <a:r>
                        <a:rPr lang="en-US" altLang="zh-CN" sz="900" u="none" strike="noStrike">
                          <a:effectLst/>
                        </a:rPr>
                        <a:t>100.00</a:t>
                      </a:r>
                      <a:r>
                        <a:rPr lang="zh-CN" altLang="en-US" sz="900" u="none" strike="noStrike">
                          <a:effectLst/>
                        </a:rPr>
                        <a:t>元， 满</a:t>
                      </a:r>
                      <a:r>
                        <a:rPr lang="en-US" altLang="zh-CN" sz="900" u="none" strike="noStrike">
                          <a:effectLst/>
                        </a:rPr>
                        <a:t>2</a:t>
                      </a:r>
                      <a:r>
                        <a:rPr lang="zh-CN" altLang="en-US" sz="900" u="none" strike="noStrike">
                          <a:effectLst/>
                        </a:rPr>
                        <a:t>天 ￥</a:t>
                      </a:r>
                      <a:r>
                        <a:rPr lang="en-US" altLang="zh-CN" sz="900" u="none" strike="noStrike">
                          <a:effectLst/>
                        </a:rPr>
                        <a:t>90.00</a:t>
                      </a:r>
                      <a:r>
                        <a:rPr lang="zh-CN" altLang="en-US" sz="900" u="none" strike="noStrike">
                          <a:effectLst/>
                        </a:rPr>
                        <a:t>元， 满</a:t>
                      </a:r>
                      <a:r>
                        <a:rPr lang="en-US" altLang="zh-CN" sz="900" u="none" strike="noStrike">
                          <a:effectLst/>
                        </a:rPr>
                        <a:t>3</a:t>
                      </a:r>
                      <a:r>
                        <a:rPr lang="zh-CN" altLang="en-US" sz="900" u="none" strike="noStrike">
                          <a:effectLst/>
                        </a:rPr>
                        <a:t>天 ￥</a:t>
                      </a:r>
                      <a:r>
                        <a:rPr lang="en-US" altLang="zh-CN" sz="900" u="none" strike="noStrike">
                          <a:effectLst/>
                        </a:rPr>
                        <a:t>80.00</a:t>
                      </a:r>
                      <a:r>
                        <a:rPr lang="zh-CN" altLang="en-US" sz="900" u="none" strike="noStrike">
                          <a:effectLst/>
                        </a:rPr>
                        <a:t>元</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882954509"/>
                  </a:ext>
                </a:extLst>
              </a:tr>
              <a:tr h="195729">
                <a:tc>
                  <a:txBody>
                    <a:bodyPr/>
                    <a:lstStyle/>
                    <a:p>
                      <a:pPr algn="ctr" fontAlgn="t"/>
                      <a:r>
                        <a:rPr lang="en-US" altLang="zh-CN" sz="900" u="none" strike="noStrike" dirty="0">
                          <a:effectLst/>
                        </a:rPr>
                        <a:t>1</a:t>
                      </a:r>
                      <a:r>
                        <a:rPr lang="zh-CN" altLang="en-US" sz="900" u="none" strike="noStrike" dirty="0">
                          <a:effectLst/>
                        </a:rPr>
                        <a:t>天 </a:t>
                      </a:r>
                      <a:r>
                        <a:rPr lang="en-US" altLang="zh-CN" sz="900" u="none" strike="noStrike" dirty="0">
                          <a:effectLst/>
                        </a:rPr>
                        <a:t>99.00</a:t>
                      </a:r>
                      <a:r>
                        <a:rPr lang="zh-CN" altLang="en-US" sz="900" u="none" strike="noStrike" dirty="0">
                          <a:effectLst/>
                        </a:rPr>
                        <a:t>元， </a:t>
                      </a:r>
                      <a:r>
                        <a:rPr lang="en-US" altLang="zh-CN" sz="900" u="none" strike="noStrike" dirty="0">
                          <a:effectLst/>
                        </a:rPr>
                        <a:t>2</a:t>
                      </a:r>
                      <a:r>
                        <a:rPr lang="zh-CN" altLang="en-US" sz="900" u="none" strike="noStrike" dirty="0">
                          <a:effectLst/>
                        </a:rPr>
                        <a:t>天 </a:t>
                      </a:r>
                      <a:r>
                        <a:rPr lang="en-US" altLang="zh-CN" sz="900" u="none" strike="noStrike" dirty="0">
                          <a:effectLst/>
                        </a:rPr>
                        <a:t>94.00</a:t>
                      </a:r>
                      <a:r>
                        <a:rPr lang="zh-CN" altLang="en-US" sz="900" u="none" strike="noStrike" dirty="0">
                          <a:effectLst/>
                        </a:rPr>
                        <a:t>元， </a:t>
                      </a:r>
                      <a:r>
                        <a:rPr lang="en-US" altLang="zh-CN" sz="900" u="none" strike="noStrike" dirty="0">
                          <a:effectLst/>
                        </a:rPr>
                        <a:t>3</a:t>
                      </a:r>
                      <a:r>
                        <a:rPr lang="zh-CN" altLang="en-US" sz="900" u="none" strike="noStrike" dirty="0">
                          <a:effectLst/>
                        </a:rPr>
                        <a:t>天 </a:t>
                      </a:r>
                      <a:r>
                        <a:rPr lang="en-US" altLang="zh-CN" sz="900" u="none" strike="noStrike" dirty="0">
                          <a:effectLst/>
                        </a:rPr>
                        <a:t>86.33</a:t>
                      </a:r>
                      <a:r>
                        <a:rPr lang="zh-CN" altLang="en-US" sz="900" u="none" strike="noStrike" dirty="0">
                          <a:effectLst/>
                        </a:rPr>
                        <a:t>元， 之后续租 </a:t>
                      </a:r>
                      <a:r>
                        <a:rPr lang="en-US" altLang="zh-CN" sz="900" u="none" strike="noStrike" dirty="0">
                          <a:effectLst/>
                        </a:rPr>
                        <a:t>80.00</a:t>
                      </a:r>
                      <a:r>
                        <a:rPr lang="zh-CN" altLang="en-US" sz="900" u="none" strike="noStrike" dirty="0">
                          <a:effectLst/>
                        </a:rPr>
                        <a:t>元</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723557102"/>
                  </a:ext>
                </a:extLst>
              </a:tr>
            </a:tbl>
          </a:graphicData>
        </a:graphic>
      </p:graphicFrame>
      <p:graphicFrame>
        <p:nvGraphicFramePr>
          <p:cNvPr id="5" name="表格 4">
            <a:extLst>
              <a:ext uri="{FF2B5EF4-FFF2-40B4-BE49-F238E27FC236}">
                <a16:creationId xmlns:a16="http://schemas.microsoft.com/office/drawing/2014/main" id="{B024CCB0-21C5-4F03-8529-7F2582E1726E}"/>
              </a:ext>
            </a:extLst>
          </p:cNvPr>
          <p:cNvGraphicFramePr>
            <a:graphicFrameLocks noGrp="1"/>
          </p:cNvGraphicFramePr>
          <p:nvPr>
            <p:extLst>
              <p:ext uri="{D42A27DB-BD31-4B8C-83A1-F6EECF244321}">
                <p14:modId xmlns:p14="http://schemas.microsoft.com/office/powerpoint/2010/main" val="970041297"/>
              </p:ext>
            </p:extLst>
          </p:nvPr>
        </p:nvGraphicFramePr>
        <p:xfrm>
          <a:off x="5696847" y="719949"/>
          <a:ext cx="2952328" cy="3463903"/>
        </p:xfrm>
        <a:graphic>
          <a:graphicData uri="http://schemas.openxmlformats.org/drawingml/2006/table">
            <a:tbl>
              <a:tblPr firstRow="1" bandRow="1">
                <a:tableStyleId>{1FECB4D8-DB02-4DC6-A0A2-4F2EBAE1DC90}</a:tableStyleId>
              </a:tblPr>
              <a:tblGrid>
                <a:gridCol w="604197">
                  <a:extLst>
                    <a:ext uri="{9D8B030D-6E8A-4147-A177-3AD203B41FA5}">
                      <a16:colId xmlns:a16="http://schemas.microsoft.com/office/drawing/2014/main" val="3999670574"/>
                    </a:ext>
                  </a:extLst>
                </a:gridCol>
                <a:gridCol w="714052">
                  <a:extLst>
                    <a:ext uri="{9D8B030D-6E8A-4147-A177-3AD203B41FA5}">
                      <a16:colId xmlns:a16="http://schemas.microsoft.com/office/drawing/2014/main" val="1468451326"/>
                    </a:ext>
                  </a:extLst>
                </a:gridCol>
                <a:gridCol w="823906">
                  <a:extLst>
                    <a:ext uri="{9D8B030D-6E8A-4147-A177-3AD203B41FA5}">
                      <a16:colId xmlns:a16="http://schemas.microsoft.com/office/drawing/2014/main" val="2789367031"/>
                    </a:ext>
                  </a:extLst>
                </a:gridCol>
                <a:gridCol w="810173">
                  <a:extLst>
                    <a:ext uri="{9D8B030D-6E8A-4147-A177-3AD203B41FA5}">
                      <a16:colId xmlns:a16="http://schemas.microsoft.com/office/drawing/2014/main" val="2019655875"/>
                    </a:ext>
                  </a:extLst>
                </a:gridCol>
              </a:tblGrid>
              <a:tr h="203759">
                <a:tc>
                  <a:txBody>
                    <a:bodyPr/>
                    <a:lstStyle/>
                    <a:p>
                      <a:pPr algn="ctr" fontAlgn="t"/>
                      <a:r>
                        <a:rPr lang="en-US" altLang="zh-CN" sz="900" u="none" strike="noStrike">
                          <a:effectLst/>
                        </a:rPr>
                        <a:t>1</a:t>
                      </a:r>
                      <a:r>
                        <a:rPr lang="zh-CN" altLang="en-US" sz="900" u="none" strike="noStrike">
                          <a:effectLst/>
                        </a:rPr>
                        <a:t>天</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2</a:t>
                      </a:r>
                      <a:r>
                        <a:rPr lang="zh-CN" altLang="en-US" sz="900" u="none" strike="noStrike">
                          <a:effectLst/>
                        </a:rPr>
                        <a:t>天</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3</a:t>
                      </a:r>
                      <a:r>
                        <a:rPr lang="zh-CN" altLang="en-US" sz="900" u="none" strike="noStrike">
                          <a:effectLst/>
                        </a:rPr>
                        <a:t>天</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a:t>
                      </a:r>
                      <a:r>
                        <a:rPr lang="zh-CN" altLang="en-US" sz="900" u="none" strike="noStrike">
                          <a:effectLst/>
                        </a:rPr>
                        <a:t>天以上</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303609011"/>
                  </a:ext>
                </a:extLst>
              </a:tr>
              <a:tr h="203759">
                <a:tc>
                  <a:txBody>
                    <a:bodyPr/>
                    <a:lstStyle/>
                    <a:p>
                      <a:pPr algn="ctr" fontAlgn="t"/>
                      <a:r>
                        <a:rPr lang="en-US" altLang="zh-CN" sz="900" u="none" strike="noStrike">
                          <a:effectLst/>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38</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001876064"/>
                  </a:ext>
                </a:extLst>
              </a:tr>
              <a:tr h="203759">
                <a:tc>
                  <a:txBody>
                    <a:bodyPr/>
                    <a:lstStyle/>
                    <a:p>
                      <a:pPr algn="ctr" fontAlgn="t"/>
                      <a:r>
                        <a:rPr lang="en-US" altLang="zh-CN" sz="900" u="none" strike="noStrike">
                          <a:effectLst/>
                        </a:rPr>
                        <a:t>100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4001262041"/>
                  </a:ext>
                </a:extLst>
              </a:tr>
              <a:tr h="203759">
                <a:tc>
                  <a:txBody>
                    <a:bodyPr/>
                    <a:lstStyle/>
                    <a:p>
                      <a:pPr algn="ctr" fontAlgn="t"/>
                      <a:r>
                        <a:rPr lang="en-US" altLang="zh-CN" sz="900" u="none" strike="noStrike">
                          <a:effectLst/>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480469555"/>
                  </a:ext>
                </a:extLst>
              </a:tr>
              <a:tr h="203759">
                <a:tc>
                  <a:txBody>
                    <a:bodyPr/>
                    <a:lstStyle/>
                    <a:p>
                      <a:pPr algn="ctr" fontAlgn="t"/>
                      <a:r>
                        <a:rPr lang="en-US" altLang="zh-CN" sz="900" u="none" strike="noStrike">
                          <a:effectLst/>
                        </a:rPr>
                        <a:t>150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145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143.33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120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651181685"/>
                  </a:ext>
                </a:extLst>
              </a:tr>
              <a:tr h="203759">
                <a:tc>
                  <a:txBody>
                    <a:bodyPr/>
                    <a:lstStyle/>
                    <a:p>
                      <a:pPr algn="ctr" fontAlgn="t"/>
                      <a:r>
                        <a:rPr lang="en-US" altLang="zh-CN" sz="900" u="none" strike="noStrike">
                          <a:effectLst/>
                        </a:rPr>
                        <a:t>190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173.33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733070063"/>
                  </a:ext>
                </a:extLst>
              </a:tr>
              <a:tr h="203759">
                <a:tc>
                  <a:txBody>
                    <a:bodyPr/>
                    <a:lstStyle/>
                    <a:p>
                      <a:pPr algn="ctr" fontAlgn="t"/>
                      <a:r>
                        <a:rPr lang="en-US" altLang="zh-CN" sz="900" u="none" strike="noStrike">
                          <a:effectLst/>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689691841"/>
                  </a:ext>
                </a:extLst>
              </a:tr>
              <a:tr h="203759">
                <a:tc>
                  <a:txBody>
                    <a:bodyPr/>
                    <a:lstStyle/>
                    <a:p>
                      <a:pPr algn="ctr" fontAlgn="t"/>
                      <a:r>
                        <a:rPr lang="en-US" altLang="zh-CN" sz="900" u="none" strike="noStrike">
                          <a:effectLst/>
                        </a:rPr>
                        <a:t>150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139.5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125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109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005505618"/>
                  </a:ext>
                </a:extLst>
              </a:tr>
              <a:tr h="203759">
                <a:tc>
                  <a:txBody>
                    <a:bodyPr/>
                    <a:lstStyle/>
                    <a:p>
                      <a:pPr algn="ctr" fontAlgn="t"/>
                      <a:r>
                        <a:rPr lang="en-US" altLang="zh-CN" sz="900" u="none" strike="noStrike">
                          <a:effectLst/>
                        </a:rPr>
                        <a:t>160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152</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145.67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139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055378767"/>
                  </a:ext>
                </a:extLst>
              </a:tr>
              <a:tr h="203759">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77.5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66.67</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50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734460138"/>
                  </a:ext>
                </a:extLst>
              </a:tr>
              <a:tr h="203759">
                <a:tc>
                  <a:txBody>
                    <a:bodyPr/>
                    <a:lstStyle/>
                    <a:p>
                      <a:pPr algn="ctr" fontAlgn="t"/>
                      <a:r>
                        <a:rPr lang="en-US" altLang="zh-CN" sz="900" u="none" strike="noStrike">
                          <a:effectLst/>
                        </a:rPr>
                        <a:t>99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97.5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93.33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414335366"/>
                  </a:ext>
                </a:extLst>
              </a:tr>
              <a:tr h="203759">
                <a:tc>
                  <a:txBody>
                    <a:bodyPr/>
                    <a:lstStyle/>
                    <a:p>
                      <a:pPr algn="ctr" fontAlgn="t"/>
                      <a:r>
                        <a:rPr lang="en-US" altLang="zh-CN" sz="900" u="none" strike="noStrike">
                          <a:effectLst/>
                        </a:rPr>
                        <a:t>100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69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2024461128"/>
                  </a:ext>
                </a:extLst>
              </a:tr>
              <a:tr h="203759">
                <a:tc>
                  <a:txBody>
                    <a:bodyPr/>
                    <a:lstStyle/>
                    <a:p>
                      <a:pPr algn="ctr" fontAlgn="t"/>
                      <a:r>
                        <a:rPr lang="en-US" altLang="zh-CN" sz="900" u="none" strike="noStrike">
                          <a:effectLst/>
                        </a:rPr>
                        <a:t>99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95</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1222922980"/>
                  </a:ext>
                </a:extLst>
              </a:tr>
              <a:tr h="203759">
                <a:tc>
                  <a:txBody>
                    <a:bodyPr/>
                    <a:lstStyle/>
                    <a:p>
                      <a:pPr algn="ctr" fontAlgn="t"/>
                      <a:r>
                        <a:rPr lang="en-US" altLang="zh-CN" sz="900" u="none" strike="noStrike">
                          <a:effectLst/>
                        </a:rPr>
                        <a:t>240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230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220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170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282750476"/>
                  </a:ext>
                </a:extLst>
              </a:tr>
              <a:tr h="203759">
                <a:tc>
                  <a:txBody>
                    <a:bodyPr/>
                    <a:lstStyle/>
                    <a:p>
                      <a:pPr algn="ctr" fontAlgn="t"/>
                      <a:r>
                        <a:rPr lang="en-US" altLang="zh-CN" sz="900" u="none" strike="noStrike">
                          <a:effectLst/>
                        </a:rPr>
                        <a:t>100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60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121239247"/>
                  </a:ext>
                </a:extLst>
              </a:tr>
              <a:tr h="203759">
                <a:tc>
                  <a:txBody>
                    <a:bodyPr/>
                    <a:lstStyle/>
                    <a:p>
                      <a:pPr algn="ctr" fontAlgn="t"/>
                      <a:r>
                        <a:rPr lang="en-US" altLang="zh-CN" sz="900" u="none" strike="noStrike">
                          <a:effectLst/>
                        </a:rPr>
                        <a:t>100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80</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465499772"/>
                  </a:ext>
                </a:extLst>
              </a:tr>
              <a:tr h="203759">
                <a:tc>
                  <a:txBody>
                    <a:bodyPr/>
                    <a:lstStyle/>
                    <a:p>
                      <a:pPr algn="ctr" fontAlgn="t"/>
                      <a:r>
                        <a:rPr lang="en-US" altLang="zh-CN" sz="900" u="none" strike="noStrike">
                          <a:effectLst/>
                        </a:rPr>
                        <a:t>99</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94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a:effectLst/>
                        </a:rPr>
                        <a:t>86.33</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897" marR="8897" marT="8897" marB="0"/>
                </a:tc>
                <a:tc>
                  <a:txBody>
                    <a:bodyPr/>
                    <a:lstStyle/>
                    <a:p>
                      <a:pPr algn="ctr" fontAlgn="t"/>
                      <a:r>
                        <a:rPr lang="en-US" altLang="zh-CN" sz="900" u="none" strike="noStrike" dirty="0">
                          <a:effectLst/>
                        </a:rPr>
                        <a:t>80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897" marR="8897" marT="8897" marB="0"/>
                </a:tc>
                <a:extLst>
                  <a:ext uri="{0D108BD9-81ED-4DB2-BD59-A6C34878D82A}">
                    <a16:rowId xmlns:a16="http://schemas.microsoft.com/office/drawing/2014/main" val="3544712823"/>
                  </a:ext>
                </a:extLst>
              </a:tr>
            </a:tbl>
          </a:graphicData>
        </a:graphic>
      </p:graphicFrame>
      <p:sp>
        <p:nvSpPr>
          <p:cNvPr id="6" name="箭头: 右 5">
            <a:extLst>
              <a:ext uri="{FF2B5EF4-FFF2-40B4-BE49-F238E27FC236}">
                <a16:creationId xmlns:a16="http://schemas.microsoft.com/office/drawing/2014/main" id="{3D0E5F74-A173-4108-B3ED-42BC3FC82CE0}"/>
              </a:ext>
            </a:extLst>
          </p:cNvPr>
          <p:cNvSpPr/>
          <p:nvPr/>
        </p:nvSpPr>
        <p:spPr>
          <a:xfrm>
            <a:off x="4284538" y="1872084"/>
            <a:ext cx="1152128" cy="1152128"/>
          </a:xfrm>
          <a:prstGeom prst="rightArrow">
            <a:avLst/>
          </a:prstGeom>
          <a:solidFill>
            <a:srgbClr val="1F72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3138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7D3574-0DCA-497D-B6AD-48E9CA24D33F}"/>
              </a:ext>
            </a:extLst>
          </p:cNvPr>
          <p:cNvSpPr>
            <a:spLocks noGrp="1"/>
          </p:cNvSpPr>
          <p:nvPr>
            <p:ph type="title"/>
          </p:nvPr>
        </p:nvSpPr>
        <p:spPr/>
        <p:txBody>
          <a:bodyPr/>
          <a:lstStyle/>
          <a:p>
            <a:r>
              <a:rPr lang="zh-CN" altLang="en-US" dirty="0">
                <a:solidFill>
                  <a:srgbClr val="1F7244"/>
                </a:solidFill>
              </a:rPr>
              <a:t>处理</a:t>
            </a:r>
            <a:r>
              <a:rPr lang="en-US" altLang="zh-CN" dirty="0">
                <a:solidFill>
                  <a:srgbClr val="1F7244"/>
                </a:solidFill>
              </a:rPr>
              <a:t>excel</a:t>
            </a:r>
            <a:r>
              <a:rPr lang="zh-CN" altLang="en-US" dirty="0">
                <a:solidFill>
                  <a:srgbClr val="1F7244"/>
                </a:solidFill>
              </a:rPr>
              <a:t>数据类型</a:t>
            </a:r>
          </a:p>
        </p:txBody>
      </p:sp>
      <p:pic>
        <p:nvPicPr>
          <p:cNvPr id="4" name="图片 3">
            <a:extLst>
              <a:ext uri="{FF2B5EF4-FFF2-40B4-BE49-F238E27FC236}">
                <a16:creationId xmlns:a16="http://schemas.microsoft.com/office/drawing/2014/main" id="{59F0A933-4108-47CE-B6E7-5EE03FEE6672}"/>
              </a:ext>
            </a:extLst>
          </p:cNvPr>
          <p:cNvPicPr>
            <a:picLocks noChangeAspect="1"/>
          </p:cNvPicPr>
          <p:nvPr/>
        </p:nvPicPr>
        <p:blipFill>
          <a:blip r:embed="rId3"/>
          <a:stretch>
            <a:fillRect/>
          </a:stretch>
        </p:blipFill>
        <p:spPr>
          <a:xfrm>
            <a:off x="108074" y="307730"/>
            <a:ext cx="4876800" cy="2886075"/>
          </a:xfrm>
          <a:prstGeom prst="rect">
            <a:avLst/>
          </a:prstGeom>
        </p:spPr>
      </p:pic>
    </p:spTree>
    <p:extLst>
      <p:ext uri="{BB962C8B-B14F-4D97-AF65-F5344CB8AC3E}">
        <p14:creationId xmlns:p14="http://schemas.microsoft.com/office/powerpoint/2010/main" val="38949383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44558-44BA-4937-BC55-10BEBE969A01}"/>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D6A9F346-F69F-462E-BC4F-1988EE1D21A2}"/>
              </a:ext>
            </a:extLst>
          </p:cNvPr>
          <p:cNvSpPr>
            <a:spLocks noGrp="1"/>
          </p:cNvSpPr>
          <p:nvPr>
            <p:ph idx="1"/>
          </p:nvPr>
        </p:nvSpPr>
        <p:spPr>
          <a:xfrm>
            <a:off x="450055" y="102704"/>
            <a:ext cx="8101013" cy="3326374"/>
          </a:xfrm>
        </p:spPr>
        <p:txBody>
          <a:bodyPr>
            <a:normAutofit/>
          </a:bodyPr>
          <a:lstStyle/>
          <a:p>
            <a:pPr marL="0" indent="0">
              <a:buNone/>
            </a:pPr>
            <a:r>
              <a:rPr lang="zh-CN" altLang="en-US" sz="4800" dirty="0"/>
              <a:t>表的导入与导出</a:t>
            </a:r>
          </a:p>
        </p:txBody>
      </p:sp>
      <p:pic>
        <p:nvPicPr>
          <p:cNvPr id="4" name="图片 3">
            <a:extLst>
              <a:ext uri="{FF2B5EF4-FFF2-40B4-BE49-F238E27FC236}">
                <a16:creationId xmlns:a16="http://schemas.microsoft.com/office/drawing/2014/main" id="{04B73B92-4487-4508-BD72-F7C27383A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70" y="1156940"/>
            <a:ext cx="2726432" cy="2726432"/>
          </a:xfrm>
          <a:prstGeom prst="rect">
            <a:avLst/>
          </a:prstGeom>
        </p:spPr>
      </p:pic>
      <p:pic>
        <p:nvPicPr>
          <p:cNvPr id="5" name="图片 4">
            <a:extLst>
              <a:ext uri="{FF2B5EF4-FFF2-40B4-BE49-F238E27FC236}">
                <a16:creationId xmlns:a16="http://schemas.microsoft.com/office/drawing/2014/main" id="{4E1FAE1A-290C-421F-B334-99ECFEEC4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10" y="651586"/>
            <a:ext cx="4124415" cy="2895339"/>
          </a:xfrm>
          <a:prstGeom prst="rect">
            <a:avLst/>
          </a:prstGeom>
        </p:spPr>
      </p:pic>
      <p:sp>
        <p:nvSpPr>
          <p:cNvPr id="7" name="箭头: 下弧形 6">
            <a:extLst>
              <a:ext uri="{FF2B5EF4-FFF2-40B4-BE49-F238E27FC236}">
                <a16:creationId xmlns:a16="http://schemas.microsoft.com/office/drawing/2014/main" id="{1582142D-C076-4612-AFAC-044573531FB6}"/>
              </a:ext>
            </a:extLst>
          </p:cNvPr>
          <p:cNvSpPr/>
          <p:nvPr/>
        </p:nvSpPr>
        <p:spPr>
          <a:xfrm>
            <a:off x="3478902" y="2880196"/>
            <a:ext cx="1957764" cy="799700"/>
          </a:xfrm>
          <a:prstGeom prst="curvedUpArrow">
            <a:avLst>
              <a:gd name="adj1" fmla="val 45465"/>
              <a:gd name="adj2" fmla="val 114932"/>
              <a:gd name="adj3" fmla="val 37127"/>
            </a:avLst>
          </a:prstGeom>
          <a:solidFill>
            <a:srgbClr val="1F724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8" name="箭头: 下弧形 7">
            <a:extLst>
              <a:ext uri="{FF2B5EF4-FFF2-40B4-BE49-F238E27FC236}">
                <a16:creationId xmlns:a16="http://schemas.microsoft.com/office/drawing/2014/main" id="{25E7F44D-E07D-4013-896E-222D7378A378}"/>
              </a:ext>
            </a:extLst>
          </p:cNvPr>
          <p:cNvSpPr/>
          <p:nvPr/>
        </p:nvSpPr>
        <p:spPr>
          <a:xfrm rot="10800000">
            <a:off x="3303660" y="1084039"/>
            <a:ext cx="1957764" cy="799700"/>
          </a:xfrm>
          <a:prstGeom prst="curvedUpArrow">
            <a:avLst>
              <a:gd name="adj1" fmla="val 45465"/>
              <a:gd name="adj2" fmla="val 114932"/>
              <a:gd name="adj3" fmla="val 3712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245641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38C533A-84AE-4597-BB0A-71AC4E04B9E3}"/>
              </a:ext>
            </a:extLst>
          </p:cNvPr>
          <p:cNvPicPr>
            <a:picLocks noChangeAspect="1"/>
          </p:cNvPicPr>
          <p:nvPr/>
        </p:nvPicPr>
        <p:blipFill>
          <a:blip r:embed="rId2"/>
          <a:stretch>
            <a:fillRect/>
          </a:stretch>
        </p:blipFill>
        <p:spPr>
          <a:xfrm>
            <a:off x="4788594" y="0"/>
            <a:ext cx="3552825" cy="4933950"/>
          </a:xfrm>
          <a:prstGeom prst="rect">
            <a:avLst/>
          </a:prstGeom>
        </p:spPr>
      </p:pic>
      <p:sp>
        <p:nvSpPr>
          <p:cNvPr id="2" name="标题 1">
            <a:extLst>
              <a:ext uri="{FF2B5EF4-FFF2-40B4-BE49-F238E27FC236}">
                <a16:creationId xmlns:a16="http://schemas.microsoft.com/office/drawing/2014/main" id="{56071F71-7AA3-4718-83C0-F83DFEF16626}"/>
              </a:ext>
            </a:extLst>
          </p:cNvPr>
          <p:cNvSpPr>
            <a:spLocks noGrp="1"/>
          </p:cNvSpPr>
          <p:nvPr>
            <p:ph type="title"/>
          </p:nvPr>
        </p:nvSpPr>
        <p:spPr>
          <a:xfrm rot="696184">
            <a:off x="-191588" y="2383193"/>
            <a:ext cx="11635027" cy="1066520"/>
          </a:xfrm>
        </p:spPr>
        <p:txBody>
          <a:bodyPr>
            <a:noAutofit/>
          </a:bodyPr>
          <a:lstStyle/>
          <a:p>
            <a:r>
              <a:rPr lang="zh-CN" altLang="en-US" sz="13800" dirty="0">
                <a:solidFill>
                  <a:srgbClr val="910101"/>
                </a:solidFill>
              </a:rPr>
              <a:t>导入错误！！！</a:t>
            </a:r>
          </a:p>
        </p:txBody>
      </p:sp>
    </p:spTree>
    <p:extLst>
      <p:ext uri="{BB962C8B-B14F-4D97-AF65-F5344CB8AC3E}">
        <p14:creationId xmlns:p14="http://schemas.microsoft.com/office/powerpoint/2010/main" val="28429181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280947">
            <a:off x="285971" y="1125430"/>
            <a:ext cx="5688632" cy="995340"/>
          </a:xfrm>
          <a:prstGeom prst="rect">
            <a:avLst/>
          </a:prstGeom>
        </p:spPr>
        <p:txBody>
          <a:bodyPr wrap="square" lIns="71314" tIns="35657" rIns="71314" bIns="35657">
            <a:spAutoFit/>
          </a:bodyPr>
          <a:lstStyle/>
          <a:p>
            <a:pPr algn="ctr" defTabSz="917883"/>
            <a:r>
              <a:rPr lang="en-US" altLang="zh-CN" sz="6000" dirty="0">
                <a:solidFill>
                  <a:srgbClr val="1F7244"/>
                </a:solidFill>
                <a:latin typeface="方正姚体" panose="02010601030101010101" pitchFamily="2" charset="-122"/>
                <a:ea typeface="方正姚体" panose="02010601030101010101" pitchFamily="2" charset="-122"/>
                <a:cs typeface="+mn-ea"/>
                <a:sym typeface="+mn-lt"/>
              </a:rPr>
              <a:t>Excel</a:t>
            </a:r>
            <a:endParaRPr lang="en-GB" altLang="zh-CN" sz="6000" dirty="0">
              <a:solidFill>
                <a:srgbClr val="1F7244"/>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93619">
            <a:off x="-1082546" y="2206487"/>
            <a:ext cx="8104832" cy="6196764"/>
          </a:xfrm>
          <a:prstGeom prst="rect">
            <a:avLst/>
          </a:prstGeom>
        </p:spPr>
        <p:txBody>
          <a:bodyPr wrap="square" lIns="71314" tIns="35657" rIns="71314" bIns="35657">
            <a:spAutoFit/>
          </a:bodyPr>
          <a:lstStyle/>
          <a:p>
            <a:pPr algn="ctr" defTabSz="917883"/>
            <a:r>
              <a:rPr lang="zh-CN" altLang="en-US" sz="19900" dirty="0">
                <a:solidFill>
                  <a:srgbClr val="1F7244"/>
                </a:solidFill>
                <a:latin typeface="Agency FB" panose="020B0503020202020204" pitchFamily="34" charset="0"/>
                <a:cs typeface="+mn-ea"/>
                <a:sym typeface="+mn-lt"/>
              </a:rPr>
              <a:t>三拆表</a:t>
            </a:r>
            <a:endParaRPr lang="en-US" altLang="zh-CN" sz="19900" dirty="0">
              <a:solidFill>
                <a:srgbClr val="1F7244"/>
              </a:solidFill>
              <a:latin typeface="Agency FB" panose="020B0503020202020204" pitchFamily="34" charset="0"/>
              <a:cs typeface="+mn-ea"/>
              <a:sym typeface="+mn-lt"/>
            </a:endParaRPr>
          </a:p>
          <a:p>
            <a:pPr algn="ctr" defTabSz="917883"/>
            <a:endParaRPr lang="en-US" altLang="zh-CN" sz="19900" dirty="0">
              <a:solidFill>
                <a:schemeClr val="tx2"/>
              </a:solidFill>
              <a:latin typeface="Agency FB" panose="020B0503020202020204" pitchFamily="34" charset="0"/>
              <a:cs typeface="+mn-ea"/>
              <a:sym typeface="+mn-lt"/>
            </a:endParaRPr>
          </a:p>
        </p:txBody>
      </p:sp>
      <p:sp>
        <p:nvSpPr>
          <p:cNvPr id="4" name="Rectangle 47"/>
          <p:cNvSpPr/>
          <p:nvPr/>
        </p:nvSpPr>
        <p:spPr>
          <a:xfrm>
            <a:off x="5364658" y="4032324"/>
            <a:ext cx="5688632" cy="687564"/>
          </a:xfrm>
          <a:prstGeom prst="rect">
            <a:avLst/>
          </a:prstGeom>
        </p:spPr>
        <p:txBody>
          <a:bodyPr wrap="square" lIns="71314" tIns="35657" rIns="71314" bIns="35657">
            <a:spAutoFit/>
          </a:bodyPr>
          <a:lstStyle/>
          <a:p>
            <a:pPr algn="ctr" defTabSz="917883"/>
            <a:r>
              <a:rPr lang="en-US" altLang="zh-CN" sz="4000" dirty="0">
                <a:solidFill>
                  <a:srgbClr val="1F7244"/>
                </a:solidFill>
                <a:latin typeface="Agency FB" panose="020B0503020202020204" pitchFamily="34" charset="0"/>
                <a:cs typeface="+mn-ea"/>
                <a:sym typeface="+mn-lt"/>
              </a:rPr>
              <a:t>oeasy</a:t>
            </a:r>
            <a:endParaRPr lang="en-GB" altLang="zh-CN" sz="4000" dirty="0">
              <a:solidFill>
                <a:srgbClr val="1F7244"/>
              </a:solidFill>
              <a:latin typeface="Agency FB" panose="020B0503020202020204" pitchFamily="34" charset="0"/>
              <a:cs typeface="+mn-ea"/>
              <a:sym typeface="+mn-lt"/>
            </a:endParaRPr>
          </a:p>
        </p:txBody>
      </p:sp>
      <p:pic>
        <p:nvPicPr>
          <p:cNvPr id="5" name="图片 4">
            <a:extLst>
              <a:ext uri="{FF2B5EF4-FFF2-40B4-BE49-F238E27FC236}">
                <a16:creationId xmlns:a16="http://schemas.microsoft.com/office/drawing/2014/main" id="{EBA4F72D-B4D8-4DC2-8BC3-3FAEBEE7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594" y="-216148"/>
            <a:ext cx="4762500" cy="3343275"/>
          </a:xfrm>
          <a:prstGeom prst="rect">
            <a:avLst/>
          </a:prstGeom>
        </p:spPr>
      </p:pic>
    </p:spTree>
    <p:extLst>
      <p:ext uri="{BB962C8B-B14F-4D97-AF65-F5344CB8AC3E}">
        <p14:creationId xmlns:p14="http://schemas.microsoft.com/office/powerpoint/2010/main" val="414412444"/>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55C8DE2-1FA2-4BA9-8C16-1AA6B38794B7}"/>
              </a:ext>
            </a:extLst>
          </p:cNvPr>
          <p:cNvGraphicFramePr>
            <a:graphicFrameLocks noGrp="1"/>
          </p:cNvGraphicFramePr>
          <p:nvPr>
            <p:extLst>
              <p:ext uri="{D42A27DB-BD31-4B8C-83A1-F6EECF244321}">
                <p14:modId xmlns:p14="http://schemas.microsoft.com/office/powerpoint/2010/main" val="2597202864"/>
              </p:ext>
            </p:extLst>
          </p:nvPr>
        </p:nvGraphicFramePr>
        <p:xfrm>
          <a:off x="324098" y="1872084"/>
          <a:ext cx="8101013" cy="795248"/>
        </p:xfrm>
        <a:graphic>
          <a:graphicData uri="http://schemas.openxmlformats.org/drawingml/2006/table">
            <a:tbl>
              <a:tblPr firstRow="1" bandRow="1">
                <a:tableStyleId>{F5AB1C69-6EDB-4FF4-983F-18BD219EF322}</a:tableStyleId>
              </a:tblPr>
              <a:tblGrid>
                <a:gridCol w="1088443">
                  <a:extLst>
                    <a:ext uri="{9D8B030D-6E8A-4147-A177-3AD203B41FA5}">
                      <a16:colId xmlns:a16="http://schemas.microsoft.com/office/drawing/2014/main" val="2099196046"/>
                    </a:ext>
                  </a:extLst>
                </a:gridCol>
                <a:gridCol w="598229">
                  <a:extLst>
                    <a:ext uri="{9D8B030D-6E8A-4147-A177-3AD203B41FA5}">
                      <a16:colId xmlns:a16="http://schemas.microsoft.com/office/drawing/2014/main" val="4141882286"/>
                    </a:ext>
                  </a:extLst>
                </a:gridCol>
                <a:gridCol w="1141066">
                  <a:extLst>
                    <a:ext uri="{9D8B030D-6E8A-4147-A177-3AD203B41FA5}">
                      <a16:colId xmlns:a16="http://schemas.microsoft.com/office/drawing/2014/main" val="3094836451"/>
                    </a:ext>
                  </a:extLst>
                </a:gridCol>
                <a:gridCol w="598229">
                  <a:extLst>
                    <a:ext uri="{9D8B030D-6E8A-4147-A177-3AD203B41FA5}">
                      <a16:colId xmlns:a16="http://schemas.microsoft.com/office/drawing/2014/main" val="973315275"/>
                    </a:ext>
                  </a:extLst>
                </a:gridCol>
                <a:gridCol w="709011">
                  <a:extLst>
                    <a:ext uri="{9D8B030D-6E8A-4147-A177-3AD203B41FA5}">
                      <a16:colId xmlns:a16="http://schemas.microsoft.com/office/drawing/2014/main" val="2561241224"/>
                    </a:ext>
                  </a:extLst>
                </a:gridCol>
                <a:gridCol w="1074596">
                  <a:extLst>
                    <a:ext uri="{9D8B030D-6E8A-4147-A177-3AD203B41FA5}">
                      <a16:colId xmlns:a16="http://schemas.microsoft.com/office/drawing/2014/main" val="2361280222"/>
                    </a:ext>
                  </a:extLst>
                </a:gridCol>
                <a:gridCol w="864108">
                  <a:extLst>
                    <a:ext uri="{9D8B030D-6E8A-4147-A177-3AD203B41FA5}">
                      <a16:colId xmlns:a16="http://schemas.microsoft.com/office/drawing/2014/main" val="1501826930"/>
                    </a:ext>
                  </a:extLst>
                </a:gridCol>
                <a:gridCol w="598229">
                  <a:extLst>
                    <a:ext uri="{9D8B030D-6E8A-4147-A177-3AD203B41FA5}">
                      <a16:colId xmlns:a16="http://schemas.microsoft.com/office/drawing/2014/main" val="1039495943"/>
                    </a:ext>
                  </a:extLst>
                </a:gridCol>
                <a:gridCol w="1429102">
                  <a:extLst>
                    <a:ext uri="{9D8B030D-6E8A-4147-A177-3AD203B41FA5}">
                      <a16:colId xmlns:a16="http://schemas.microsoft.com/office/drawing/2014/main" val="1565888518"/>
                    </a:ext>
                  </a:extLst>
                </a:gridCol>
              </a:tblGrid>
              <a:tr h="157920">
                <a:tc>
                  <a:txBody>
                    <a:bodyPr/>
                    <a:lstStyle/>
                    <a:p>
                      <a:pPr algn="l" fontAlgn="ctr"/>
                      <a:r>
                        <a:rPr lang="zh-CN" altLang="en-US" sz="1000" u="none" strike="noStrike">
                          <a:effectLst/>
                        </a:rPr>
                        <a:t>项目名称</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项目阶段</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项目目标</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策划人员</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策划时间</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制作时间</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后期宣传人员</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所用设备</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制作人员</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extLst>
                  <a:ext uri="{0D108BD9-81ED-4DB2-BD59-A6C34878D82A}">
                    <a16:rowId xmlns:a16="http://schemas.microsoft.com/office/drawing/2014/main" val="810722546"/>
                  </a:ext>
                </a:extLst>
              </a:tr>
              <a:tr h="300879">
                <a:tc>
                  <a:txBody>
                    <a:bodyPr/>
                    <a:lstStyle/>
                    <a:p>
                      <a:pPr algn="l" fontAlgn="ctr"/>
                      <a:r>
                        <a:rPr lang="zh-CN" altLang="en-US" sz="1000" u="none" strike="noStrike">
                          <a:effectLst/>
                        </a:rPr>
                        <a:t>咖喱餐厅展示视频</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gridSpan="3">
                  <a:txBody>
                    <a:bodyPr/>
                    <a:lstStyle/>
                    <a:p>
                      <a:pPr algn="l" fontAlgn="ctr"/>
                      <a:r>
                        <a:rPr lang="zh-CN" altLang="en-US" sz="1000" u="none" strike="noStrike" dirty="0">
                          <a:effectLst/>
                        </a:rPr>
                        <a:t>拍摄有风格的餐厅展示，引来客流，评选米其林</a:t>
                      </a:r>
                      <a:r>
                        <a:rPr lang="en-US" altLang="zh-CN" sz="1000" u="none" strike="noStrike" dirty="0">
                          <a:effectLst/>
                        </a:rPr>
                        <a:t>3</a:t>
                      </a:r>
                      <a:r>
                        <a:rPr lang="zh-CN" altLang="en-US" sz="1000" u="none" strike="noStrike" dirty="0">
                          <a:effectLst/>
                        </a:rPr>
                        <a:t>星</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312" marR="8312" marT="8312" marB="0" anchor="ctr"/>
                </a:tc>
                <a:tc hMerge="1">
                  <a:txBody>
                    <a:bodyPr/>
                    <a:lstStyle/>
                    <a:p>
                      <a:endParaRPr lang="zh-CN" altLang="en-US"/>
                    </a:p>
                  </a:txBody>
                  <a:tcPr/>
                </a:tc>
                <a:tc hMerge="1">
                  <a:txBody>
                    <a:bodyPr/>
                    <a:lstStyle/>
                    <a:p>
                      <a:endParaRPr lang="zh-CN" altLang="en-US"/>
                    </a:p>
                  </a:txBody>
                  <a:tcPr/>
                </a:tc>
                <a:tc>
                  <a:txBody>
                    <a:bodyPr/>
                    <a:lstStyle/>
                    <a:p>
                      <a:pPr algn="r" fontAlgn="ctr"/>
                      <a:r>
                        <a:rPr lang="en-US" altLang="zh-CN" sz="1000" u="none" strike="noStrike">
                          <a:effectLst/>
                        </a:rPr>
                        <a:t>2020/2/2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en-US" sz="1000" u="none" strike="noStrike">
                          <a:effectLst/>
                        </a:rPr>
                        <a:t>5D3 </a:t>
                      </a:r>
                      <a:r>
                        <a:rPr lang="zh-CN" altLang="en-US" sz="1000" u="none" strike="noStrike">
                          <a:effectLst/>
                        </a:rPr>
                        <a:t>灯</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景言</a:t>
                      </a:r>
                      <a:r>
                        <a:rPr lang="en-US" altLang="zh-CN" sz="1000" u="none" strike="noStrike">
                          <a:effectLst/>
                        </a:rPr>
                        <a:t>@</a:t>
                      </a:r>
                      <a:r>
                        <a:rPr lang="zh-CN" altLang="en-US" sz="1000" u="none" strike="noStrike">
                          <a:effectLst/>
                        </a:rPr>
                        <a:t>文案</a:t>
                      </a:r>
                      <a:r>
                        <a:rPr lang="en-US" altLang="zh-CN" sz="1000" u="none" strike="noStrike">
                          <a:effectLst/>
                        </a:rPr>
                        <a:t>,</a:t>
                      </a:r>
                      <a:r>
                        <a:rPr lang="zh-CN" altLang="en-US" sz="1000" u="none" strike="noStrike">
                          <a:effectLst/>
                        </a:rPr>
                        <a:t>韦美</a:t>
                      </a:r>
                      <a:r>
                        <a:rPr lang="en-US" altLang="zh-CN" sz="1000" u="none" strike="noStrike">
                          <a:effectLst/>
                        </a:rPr>
                        <a:t>@</a:t>
                      </a:r>
                      <a:r>
                        <a:rPr lang="zh-CN" altLang="en-US" sz="1000" u="none" strike="noStrike">
                          <a:effectLst/>
                        </a:rPr>
                        <a:t>摄影</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extLst>
                  <a:ext uri="{0D108BD9-81ED-4DB2-BD59-A6C34878D82A}">
                    <a16:rowId xmlns:a16="http://schemas.microsoft.com/office/drawing/2014/main" val="3661018898"/>
                  </a:ext>
                </a:extLst>
              </a:tr>
              <a:tr h="157920">
                <a:tc>
                  <a:txBody>
                    <a:bodyPr/>
                    <a:lstStyle/>
                    <a:p>
                      <a:pPr algn="l" fontAlgn="ctr"/>
                      <a:r>
                        <a:rPr lang="zh-CN" altLang="en-US" sz="1000" u="none" strike="noStrike">
                          <a:effectLst/>
                        </a:rPr>
                        <a:t>个人写真拍摄</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拍摄日式写真集</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r" fontAlgn="ctr"/>
                      <a:r>
                        <a:rPr lang="en-US" altLang="zh-CN" sz="1000" u="none" strike="noStrike" dirty="0">
                          <a:effectLst/>
                        </a:rPr>
                        <a:t>2020/2/3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en-US" sz="1000" u="none" strike="noStrike">
                          <a:effectLst/>
                        </a:rPr>
                        <a:t>5D3 </a:t>
                      </a:r>
                      <a:r>
                        <a:rPr lang="zh-CN" altLang="en-US" sz="1000" u="none" strike="noStrike">
                          <a:effectLst/>
                        </a:rPr>
                        <a:t>灯</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韦美</a:t>
                      </a:r>
                      <a:r>
                        <a:rPr lang="en-US" altLang="zh-CN" sz="1000" u="none" strike="noStrike">
                          <a:effectLst/>
                        </a:rPr>
                        <a:t>@</a:t>
                      </a:r>
                      <a:r>
                        <a:rPr lang="zh-CN" altLang="en-US" sz="1000" u="none" strike="noStrike">
                          <a:effectLst/>
                        </a:rPr>
                        <a:t>摄影</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extLst>
                  <a:ext uri="{0D108BD9-81ED-4DB2-BD59-A6C34878D82A}">
                    <a16:rowId xmlns:a16="http://schemas.microsoft.com/office/drawing/2014/main" val="2500509747"/>
                  </a:ext>
                </a:extLst>
              </a:tr>
              <a:tr h="157920">
                <a:tc>
                  <a:txBody>
                    <a:bodyPr/>
                    <a:lstStyle/>
                    <a:p>
                      <a:pPr algn="l" fontAlgn="ctr"/>
                      <a:r>
                        <a:rPr lang="zh-CN" altLang="en-US" sz="1000" u="none" strike="noStrike">
                          <a:effectLst/>
                        </a:rPr>
                        <a:t>个人写真拍摄</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a:effectLst/>
                        </a:rPr>
                        <a:t>拍摄朋克风格照片</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r" fontAlgn="ctr"/>
                      <a:r>
                        <a:rPr lang="en-US" altLang="zh-CN" sz="1000" u="none" strike="noStrike">
                          <a:effectLst/>
                        </a:rPr>
                        <a:t>2020/2/4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en-US" sz="1000" u="none" strike="noStrike">
                          <a:effectLst/>
                        </a:rPr>
                        <a:t>5D3 </a:t>
                      </a:r>
                      <a:r>
                        <a:rPr lang="zh-CN" altLang="en-US" sz="1000" u="none" strike="noStrike">
                          <a:effectLst/>
                        </a:rPr>
                        <a:t>灯</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312" marR="8312" marT="8312" marB="0" anchor="ctr"/>
                </a:tc>
                <a:tc>
                  <a:txBody>
                    <a:bodyPr/>
                    <a:lstStyle/>
                    <a:p>
                      <a:pPr algn="l" fontAlgn="ctr"/>
                      <a:r>
                        <a:rPr lang="zh-CN" altLang="en-US" sz="1000" u="none" strike="noStrike" dirty="0">
                          <a:effectLst/>
                        </a:rPr>
                        <a:t>韦美</a:t>
                      </a:r>
                      <a:r>
                        <a:rPr lang="en-US" altLang="zh-CN" sz="1000" u="none" strike="noStrike" dirty="0">
                          <a:effectLst/>
                        </a:rPr>
                        <a:t>@</a:t>
                      </a:r>
                      <a:r>
                        <a:rPr lang="zh-CN" altLang="en-US" sz="1000" u="none" strike="noStrike" dirty="0">
                          <a:effectLst/>
                        </a:rPr>
                        <a:t>摄影</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312" marR="8312" marT="8312" marB="0" anchor="ctr"/>
                </a:tc>
                <a:extLst>
                  <a:ext uri="{0D108BD9-81ED-4DB2-BD59-A6C34878D82A}">
                    <a16:rowId xmlns:a16="http://schemas.microsoft.com/office/drawing/2014/main" val="1389872172"/>
                  </a:ext>
                </a:extLst>
              </a:tr>
            </a:tbl>
          </a:graphicData>
        </a:graphic>
      </p:graphicFrame>
      <p:sp>
        <p:nvSpPr>
          <p:cNvPr id="5" name="标题 1">
            <a:extLst>
              <a:ext uri="{FF2B5EF4-FFF2-40B4-BE49-F238E27FC236}">
                <a16:creationId xmlns:a16="http://schemas.microsoft.com/office/drawing/2014/main" id="{2AEF83AC-AEA2-4AA2-B5A4-220F53D17D1C}"/>
              </a:ext>
            </a:extLst>
          </p:cNvPr>
          <p:cNvSpPr txBox="1">
            <a:spLocks/>
          </p:cNvSpPr>
          <p:nvPr/>
        </p:nvSpPr>
        <p:spPr>
          <a:xfrm rot="21308702">
            <a:off x="600233" y="3134930"/>
            <a:ext cx="7800652" cy="1871008"/>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sz="9600" dirty="0">
                <a:solidFill>
                  <a:srgbClr val="1F7244"/>
                </a:solidFill>
              </a:rPr>
              <a:t>是否满足</a:t>
            </a:r>
            <a:r>
              <a:rPr lang="en-US" altLang="zh-CN" sz="9600" dirty="0">
                <a:solidFill>
                  <a:srgbClr val="1F7244"/>
                </a:solidFill>
              </a:rPr>
              <a:t>1NF</a:t>
            </a:r>
            <a:r>
              <a:rPr lang="zh-CN" altLang="en-US" sz="9600" dirty="0">
                <a:solidFill>
                  <a:srgbClr val="1F7244"/>
                </a:solidFill>
              </a:rPr>
              <a:t>？</a:t>
            </a:r>
          </a:p>
        </p:txBody>
      </p:sp>
      <p:sp>
        <p:nvSpPr>
          <p:cNvPr id="6" name="标题 1">
            <a:extLst>
              <a:ext uri="{FF2B5EF4-FFF2-40B4-BE49-F238E27FC236}">
                <a16:creationId xmlns:a16="http://schemas.microsoft.com/office/drawing/2014/main" id="{DB69A0C0-394C-41AC-B5FB-183FA0023D53}"/>
              </a:ext>
            </a:extLst>
          </p:cNvPr>
          <p:cNvSpPr txBox="1">
            <a:spLocks/>
          </p:cNvSpPr>
          <p:nvPr/>
        </p:nvSpPr>
        <p:spPr>
          <a:xfrm rot="464275">
            <a:off x="2866698" y="216628"/>
            <a:ext cx="3267725" cy="1154769"/>
          </a:xfrm>
          <a:prstGeom prst="rect">
            <a:avLst/>
          </a:prstGeom>
        </p:spPr>
        <p:txBody>
          <a:bodyPr vert="horz" lIns="80229" tIns="40115" rIns="80229" bIns="40115" rtlCol="0" anchor="ctr">
            <a:normAutofit/>
          </a:bodyPr>
          <a:lstStyle>
            <a:lvl1pPr algn="ctr" defTabSz="802295" rtl="0" eaLnBrk="1" latinLnBrk="0" hangingPunct="1">
              <a:spcBef>
                <a:spcPct val="0"/>
              </a:spcBef>
              <a:buNone/>
              <a:defRPr sz="3900" kern="1200">
                <a:solidFill>
                  <a:srgbClr val="003C72"/>
                </a:solidFill>
                <a:latin typeface="+mj-lt"/>
                <a:ea typeface="+mj-ea"/>
                <a:cs typeface="+mj-cs"/>
              </a:defRPr>
            </a:lvl1pPr>
          </a:lstStyle>
          <a:p>
            <a:r>
              <a:rPr lang="zh-CN" altLang="en-US" sz="6600" dirty="0">
                <a:solidFill>
                  <a:srgbClr val="1F7244"/>
                </a:solidFill>
              </a:rPr>
              <a:t>项目表</a:t>
            </a:r>
          </a:p>
        </p:txBody>
      </p:sp>
    </p:spTree>
    <p:extLst>
      <p:ext uri="{BB962C8B-B14F-4D97-AF65-F5344CB8AC3E}">
        <p14:creationId xmlns:p14="http://schemas.microsoft.com/office/powerpoint/2010/main" val="27612203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AE1FA-CBF7-4BD9-8A66-C2076EFD4572}"/>
              </a:ext>
            </a:extLst>
          </p:cNvPr>
          <p:cNvSpPr>
            <a:spLocks noGrp="1"/>
          </p:cNvSpPr>
          <p:nvPr>
            <p:ph type="title"/>
          </p:nvPr>
        </p:nvSpPr>
        <p:spPr>
          <a:xfrm rot="20649812">
            <a:off x="1066199" y="2295036"/>
            <a:ext cx="9253141" cy="2503848"/>
          </a:xfrm>
        </p:spPr>
        <p:txBody>
          <a:bodyPr>
            <a:normAutofit/>
          </a:bodyPr>
          <a:lstStyle/>
          <a:p>
            <a:r>
              <a:rPr lang="zh-CN" altLang="en-US" sz="8000" b="1" dirty="0">
                <a:solidFill>
                  <a:srgbClr val="1F7244"/>
                </a:solidFill>
              </a:rPr>
              <a:t>如何做好备份</a:t>
            </a:r>
            <a:endParaRPr lang="zh-CN" altLang="en-US" sz="8000" dirty="0">
              <a:solidFill>
                <a:srgbClr val="1F7244"/>
              </a:solidFill>
            </a:endParaRPr>
          </a:p>
        </p:txBody>
      </p:sp>
      <p:sp>
        <p:nvSpPr>
          <p:cNvPr id="3" name="内容占位符 2">
            <a:extLst>
              <a:ext uri="{FF2B5EF4-FFF2-40B4-BE49-F238E27FC236}">
                <a16:creationId xmlns:a16="http://schemas.microsoft.com/office/drawing/2014/main" id="{1A26E457-A376-4DD7-B946-5E217B740CA5}"/>
              </a:ext>
            </a:extLst>
          </p:cNvPr>
          <p:cNvSpPr>
            <a:spLocks noGrp="1"/>
          </p:cNvSpPr>
          <p:nvPr>
            <p:ph idx="1"/>
          </p:nvPr>
        </p:nvSpPr>
        <p:spPr/>
        <p:txBody>
          <a:bodyPr>
            <a:normAutofit/>
          </a:bodyPr>
          <a:lstStyle/>
          <a:p>
            <a:r>
              <a:rPr lang="zh-CN" altLang="en-US" sz="4400" dirty="0">
                <a:solidFill>
                  <a:srgbClr val="1F7244"/>
                </a:solidFill>
              </a:rPr>
              <a:t>备份工作簿</a:t>
            </a:r>
            <a:endParaRPr lang="en-US" altLang="zh-CN" sz="4400" dirty="0">
              <a:solidFill>
                <a:srgbClr val="1F7244"/>
              </a:solidFill>
            </a:endParaRPr>
          </a:p>
          <a:p>
            <a:r>
              <a:rPr lang="zh-CN" altLang="en-US" sz="4400" dirty="0">
                <a:solidFill>
                  <a:srgbClr val="1F7244"/>
                </a:solidFill>
              </a:rPr>
              <a:t>备份工作表</a:t>
            </a:r>
            <a:endParaRPr lang="en-US" altLang="zh-CN" sz="4400" dirty="0">
              <a:solidFill>
                <a:srgbClr val="1F7244"/>
              </a:solidFill>
            </a:endParaRPr>
          </a:p>
          <a:p>
            <a:r>
              <a:rPr lang="zh-CN" altLang="en-US" sz="4400" dirty="0">
                <a:solidFill>
                  <a:srgbClr val="1F7244"/>
                </a:solidFill>
              </a:rPr>
              <a:t>分列拆开</a:t>
            </a:r>
            <a:endParaRPr lang="en-US" altLang="zh-CN" sz="4400" dirty="0">
              <a:solidFill>
                <a:srgbClr val="1F7244"/>
              </a:solidFill>
            </a:endParaRPr>
          </a:p>
          <a:p>
            <a:r>
              <a:rPr lang="zh-CN" altLang="en-US" sz="4400" dirty="0">
                <a:solidFill>
                  <a:srgbClr val="1F7244"/>
                </a:solidFill>
              </a:rPr>
              <a:t>设置新标题</a:t>
            </a:r>
            <a:endParaRPr lang="en-US" altLang="zh-CN" sz="4400" dirty="0">
              <a:solidFill>
                <a:srgbClr val="1F7244"/>
              </a:solidFill>
            </a:endParaRPr>
          </a:p>
        </p:txBody>
      </p:sp>
    </p:spTree>
    <p:extLst>
      <p:ext uri="{BB962C8B-B14F-4D97-AF65-F5344CB8AC3E}">
        <p14:creationId xmlns:p14="http://schemas.microsoft.com/office/powerpoint/2010/main" val="18260904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47"/>
          <p:cNvSpPr/>
          <p:nvPr/>
        </p:nvSpPr>
        <p:spPr>
          <a:xfrm rot="293619">
            <a:off x="-2720029" y="2206487"/>
            <a:ext cx="8104832" cy="6196764"/>
          </a:xfrm>
          <a:prstGeom prst="rect">
            <a:avLst/>
          </a:prstGeom>
        </p:spPr>
        <p:txBody>
          <a:bodyPr wrap="square" lIns="71314" tIns="35657" rIns="71314" bIns="35657">
            <a:spAutoFit/>
          </a:bodyPr>
          <a:lstStyle/>
          <a:p>
            <a:pPr algn="ctr" defTabSz="917883"/>
            <a:r>
              <a:rPr lang="zh-CN" altLang="en-US" sz="19900" dirty="0">
                <a:solidFill>
                  <a:srgbClr val="1F7244"/>
                </a:solidFill>
                <a:latin typeface="Agency FB" panose="020B0503020202020204" pitchFamily="34" charset="0"/>
                <a:cs typeface="+mn-ea"/>
                <a:sym typeface="+mn-lt"/>
              </a:rPr>
              <a:t>拆</a:t>
            </a:r>
            <a:endParaRPr lang="en-US" altLang="zh-CN" sz="19900" dirty="0">
              <a:solidFill>
                <a:srgbClr val="1F7244"/>
              </a:solidFill>
              <a:latin typeface="Agency FB" panose="020B0503020202020204" pitchFamily="34" charset="0"/>
              <a:cs typeface="+mn-ea"/>
              <a:sym typeface="+mn-lt"/>
            </a:endParaRPr>
          </a:p>
          <a:p>
            <a:pPr algn="ctr" defTabSz="917883"/>
            <a:endParaRPr lang="en-US" altLang="zh-CN" sz="19900" dirty="0">
              <a:solidFill>
                <a:schemeClr val="tx2"/>
              </a:solidFill>
              <a:latin typeface="Agency FB" panose="020B0503020202020204" pitchFamily="34" charset="0"/>
              <a:cs typeface="+mn-ea"/>
              <a:sym typeface="+mn-lt"/>
            </a:endParaRPr>
          </a:p>
        </p:txBody>
      </p:sp>
      <p:pic>
        <p:nvPicPr>
          <p:cNvPr id="5" name="图片 4">
            <a:extLst>
              <a:ext uri="{FF2B5EF4-FFF2-40B4-BE49-F238E27FC236}">
                <a16:creationId xmlns:a16="http://schemas.microsoft.com/office/drawing/2014/main" id="{EBA4F72D-B4D8-4DC2-8BC3-3FAEBEE7EE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314" y="287908"/>
            <a:ext cx="3524654" cy="2474307"/>
          </a:xfrm>
          <a:prstGeom prst="rect">
            <a:avLst/>
          </a:prstGeom>
        </p:spPr>
      </p:pic>
      <p:sp>
        <p:nvSpPr>
          <p:cNvPr id="6" name="Rectangle 47">
            <a:extLst>
              <a:ext uri="{FF2B5EF4-FFF2-40B4-BE49-F238E27FC236}">
                <a16:creationId xmlns:a16="http://schemas.microsoft.com/office/drawing/2014/main" id="{6655DB75-E460-4841-8991-63DCD9EAC556}"/>
              </a:ext>
            </a:extLst>
          </p:cNvPr>
          <p:cNvSpPr/>
          <p:nvPr/>
        </p:nvSpPr>
        <p:spPr>
          <a:xfrm rot="21332300">
            <a:off x="3908672" y="348167"/>
            <a:ext cx="8104832" cy="3611441"/>
          </a:xfrm>
          <a:prstGeom prst="rect">
            <a:avLst/>
          </a:prstGeom>
        </p:spPr>
        <p:txBody>
          <a:bodyPr wrap="square" lIns="71314" tIns="35657" rIns="71314" bIns="35657">
            <a:spAutoFit/>
          </a:bodyPr>
          <a:lstStyle/>
          <a:p>
            <a:pPr algn="ctr" defTabSz="917883"/>
            <a:r>
              <a:rPr lang="zh-CN" altLang="en-US" sz="11500" dirty="0">
                <a:solidFill>
                  <a:srgbClr val="1F7244"/>
                </a:solidFill>
                <a:latin typeface="Agency FB" panose="020B0503020202020204" pitchFamily="34" charset="0"/>
                <a:cs typeface="+mn-ea"/>
                <a:sym typeface="+mn-lt"/>
              </a:rPr>
              <a:t>拆</a:t>
            </a:r>
            <a:endParaRPr lang="en-US" altLang="zh-CN" sz="11500" dirty="0">
              <a:solidFill>
                <a:srgbClr val="1F7244"/>
              </a:solidFill>
              <a:latin typeface="Agency FB" panose="020B0503020202020204" pitchFamily="34" charset="0"/>
              <a:cs typeface="+mn-ea"/>
              <a:sym typeface="+mn-lt"/>
            </a:endParaRPr>
          </a:p>
          <a:p>
            <a:pPr algn="ctr" defTabSz="917883"/>
            <a:endParaRPr lang="en-US" altLang="zh-CN" sz="11500" dirty="0">
              <a:solidFill>
                <a:schemeClr val="tx2"/>
              </a:solidFill>
              <a:latin typeface="Agency FB" panose="020B0503020202020204" pitchFamily="34" charset="0"/>
              <a:cs typeface="+mn-ea"/>
              <a:sym typeface="+mn-lt"/>
            </a:endParaRPr>
          </a:p>
        </p:txBody>
      </p:sp>
      <p:sp>
        <p:nvSpPr>
          <p:cNvPr id="7" name="Rectangle 47">
            <a:extLst>
              <a:ext uri="{FF2B5EF4-FFF2-40B4-BE49-F238E27FC236}">
                <a16:creationId xmlns:a16="http://schemas.microsoft.com/office/drawing/2014/main" id="{77E244FC-B6D8-4F78-99FC-22FE5E740B2E}"/>
              </a:ext>
            </a:extLst>
          </p:cNvPr>
          <p:cNvSpPr/>
          <p:nvPr/>
        </p:nvSpPr>
        <p:spPr>
          <a:xfrm rot="823396">
            <a:off x="2684625" y="1579709"/>
            <a:ext cx="8104832" cy="8905198"/>
          </a:xfrm>
          <a:prstGeom prst="rect">
            <a:avLst/>
          </a:prstGeom>
        </p:spPr>
        <p:txBody>
          <a:bodyPr wrap="square" lIns="71314" tIns="35657" rIns="71314" bIns="35657">
            <a:spAutoFit/>
          </a:bodyPr>
          <a:lstStyle/>
          <a:p>
            <a:pPr algn="ctr" defTabSz="917883"/>
            <a:r>
              <a:rPr lang="zh-CN" altLang="en-US" sz="28700" dirty="0">
                <a:solidFill>
                  <a:srgbClr val="1F7244"/>
                </a:solidFill>
                <a:latin typeface="Agency FB" panose="020B0503020202020204" pitchFamily="34" charset="0"/>
                <a:cs typeface="+mn-ea"/>
                <a:sym typeface="+mn-lt"/>
              </a:rPr>
              <a:t>拆</a:t>
            </a:r>
            <a:endParaRPr lang="en-US" altLang="zh-CN" sz="28700" dirty="0">
              <a:solidFill>
                <a:srgbClr val="1F7244"/>
              </a:solidFill>
              <a:latin typeface="Agency FB" panose="020B0503020202020204" pitchFamily="34" charset="0"/>
              <a:cs typeface="+mn-ea"/>
              <a:sym typeface="+mn-lt"/>
            </a:endParaRPr>
          </a:p>
          <a:p>
            <a:pPr algn="ctr" defTabSz="917883"/>
            <a:endParaRPr lang="en-US" altLang="zh-CN" sz="28700" dirty="0">
              <a:solidFill>
                <a:schemeClr val="tx2"/>
              </a:solidFill>
              <a:latin typeface="Agency FB" panose="020B0503020202020204" pitchFamily="34" charset="0"/>
              <a:cs typeface="+mn-ea"/>
              <a:sym typeface="+mn-lt"/>
            </a:endParaRPr>
          </a:p>
        </p:txBody>
      </p:sp>
    </p:spTree>
    <p:extLst>
      <p:ext uri="{BB962C8B-B14F-4D97-AF65-F5344CB8AC3E}">
        <p14:creationId xmlns:p14="http://schemas.microsoft.com/office/powerpoint/2010/main" val="3304779759"/>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E30AB03-FD96-4EDA-A31A-2B19087FB2FA}"/>
              </a:ext>
            </a:extLst>
          </p:cNvPr>
          <p:cNvSpPr/>
          <p:nvPr/>
        </p:nvSpPr>
        <p:spPr>
          <a:xfrm rot="21404395">
            <a:off x="522551" y="980675"/>
            <a:ext cx="7956024" cy="1754326"/>
          </a:xfrm>
          <a:prstGeom prst="rect">
            <a:avLst/>
          </a:prstGeom>
        </p:spPr>
        <p:txBody>
          <a:bodyPr wrap="none">
            <a:spAutoFit/>
          </a:bodyPr>
          <a:lstStyle/>
          <a:p>
            <a:pPr algn="ctr"/>
            <a:r>
              <a:rPr lang="zh-CN" altLang="en-US" sz="5400" b="1" dirty="0">
                <a:solidFill>
                  <a:srgbClr val="003C72"/>
                </a:solidFill>
              </a:rPr>
              <a:t>第一范式强调</a:t>
            </a:r>
            <a:endParaRPr lang="en-US" altLang="zh-CN" sz="5400" b="1" dirty="0">
              <a:solidFill>
                <a:srgbClr val="003C72"/>
              </a:solidFill>
            </a:endParaRPr>
          </a:p>
          <a:p>
            <a:pPr algn="ctr"/>
            <a:r>
              <a:rPr lang="zh-CN" altLang="en-US" sz="5400" b="1" dirty="0">
                <a:solidFill>
                  <a:srgbClr val="003C72"/>
                </a:solidFill>
              </a:rPr>
              <a:t>数据表的                          </a:t>
            </a:r>
            <a:endParaRPr lang="zh-CN" altLang="en-US" sz="5400" dirty="0">
              <a:solidFill>
                <a:srgbClr val="003C72"/>
              </a:solidFill>
            </a:endParaRPr>
          </a:p>
        </p:txBody>
      </p:sp>
      <p:sp>
        <p:nvSpPr>
          <p:cNvPr id="7" name="矩形 6">
            <a:extLst>
              <a:ext uri="{FF2B5EF4-FFF2-40B4-BE49-F238E27FC236}">
                <a16:creationId xmlns:a16="http://schemas.microsoft.com/office/drawing/2014/main" id="{62522BE0-6E77-4084-A175-2650FD38CB9F}"/>
              </a:ext>
            </a:extLst>
          </p:cNvPr>
          <p:cNvSpPr/>
          <p:nvPr/>
        </p:nvSpPr>
        <p:spPr>
          <a:xfrm rot="187006">
            <a:off x="3260597" y="1920739"/>
            <a:ext cx="5493812" cy="2215991"/>
          </a:xfrm>
          <a:prstGeom prst="rect">
            <a:avLst/>
          </a:prstGeom>
        </p:spPr>
        <p:txBody>
          <a:bodyPr wrap="none">
            <a:spAutoFit/>
          </a:bodyPr>
          <a:lstStyle/>
          <a:p>
            <a:r>
              <a:rPr lang="zh-CN" altLang="en-US" sz="13800" b="1" dirty="0">
                <a:solidFill>
                  <a:srgbClr val="003C72"/>
                </a:solidFill>
              </a:rPr>
              <a:t>原子性</a:t>
            </a:r>
            <a:endParaRPr lang="zh-CN" altLang="en-US" sz="2000" dirty="0"/>
          </a:p>
        </p:txBody>
      </p:sp>
    </p:spTree>
    <p:extLst>
      <p:ext uri="{BB962C8B-B14F-4D97-AF65-F5344CB8AC3E}">
        <p14:creationId xmlns:p14="http://schemas.microsoft.com/office/powerpoint/2010/main" val="1451959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a:off x="1188194" y="13212"/>
            <a:ext cx="5688632" cy="1426227"/>
          </a:xfrm>
          <a:prstGeom prst="rect">
            <a:avLst/>
          </a:prstGeom>
        </p:spPr>
        <p:txBody>
          <a:bodyPr wrap="square" lIns="71314" tIns="35657" rIns="71314" bIns="35657">
            <a:spAutoFit/>
          </a:bodyPr>
          <a:lstStyle/>
          <a:p>
            <a:pPr algn="ctr" defTabSz="917883"/>
            <a:r>
              <a:rPr lang="zh-CN" altLang="en-US" sz="8800" dirty="0">
                <a:solidFill>
                  <a:srgbClr val="C00000"/>
                </a:solidFill>
                <a:latin typeface="方正姚体" panose="02010601030101010101" pitchFamily="2" charset="-122"/>
                <a:ea typeface="方正姚体" panose="02010601030101010101" pitchFamily="2" charset="-122"/>
                <a:cs typeface="+mn-ea"/>
                <a:sym typeface="+mn-lt"/>
              </a:rPr>
              <a:t>创建</a:t>
            </a:r>
            <a:endParaRPr lang="en-GB" altLang="zh-CN" sz="88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435453">
            <a:off x="-684014" y="2113507"/>
            <a:ext cx="5976664" cy="3134387"/>
          </a:xfrm>
          <a:prstGeom prst="rect">
            <a:avLst/>
          </a:prstGeom>
        </p:spPr>
        <p:txBody>
          <a:bodyPr wrap="square" lIns="71314" tIns="35657" rIns="71314" bIns="35657">
            <a:spAutoFit/>
          </a:bodyPr>
          <a:lstStyle/>
          <a:p>
            <a:pPr algn="ctr" defTabSz="917883"/>
            <a:r>
              <a:rPr lang="zh-CN" altLang="en-US" sz="19900" dirty="0">
                <a:solidFill>
                  <a:srgbClr val="C00000"/>
                </a:solidFill>
                <a:latin typeface="Agency FB" panose="020B0503020202020204" pitchFamily="34" charset="0"/>
                <a:cs typeface="+mn-ea"/>
                <a:sym typeface="+mn-lt"/>
              </a:rPr>
              <a:t>查询</a:t>
            </a:r>
            <a:endParaRPr lang="en-US" altLang="zh-CN" sz="19900" dirty="0">
              <a:solidFill>
                <a:srgbClr val="C00000"/>
              </a:solidFill>
              <a:latin typeface="Agency FB" panose="020B0503020202020204" pitchFamily="34" charset="0"/>
              <a:cs typeface="+mn-ea"/>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642" y="2113507"/>
            <a:ext cx="2726432" cy="2726432"/>
          </a:xfrm>
          <a:prstGeom prst="rect">
            <a:avLst/>
          </a:prstGeom>
        </p:spPr>
      </p:pic>
    </p:spTree>
    <p:extLst>
      <p:ext uri="{BB962C8B-B14F-4D97-AF65-F5344CB8AC3E}">
        <p14:creationId xmlns:p14="http://schemas.microsoft.com/office/powerpoint/2010/main" val="1420579355"/>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2E7742D-EC50-411E-9430-07D095A267C8}"/>
              </a:ext>
            </a:extLst>
          </p:cNvPr>
          <p:cNvPicPr>
            <a:picLocks noChangeAspect="1"/>
          </p:cNvPicPr>
          <p:nvPr/>
        </p:nvPicPr>
        <p:blipFill>
          <a:blip r:embed="rId3"/>
          <a:stretch>
            <a:fillRect/>
          </a:stretch>
        </p:blipFill>
        <p:spPr>
          <a:xfrm>
            <a:off x="5076626" y="0"/>
            <a:ext cx="3009900" cy="4781550"/>
          </a:xfrm>
          <a:prstGeom prst="rect">
            <a:avLst/>
          </a:prstGeom>
        </p:spPr>
      </p:pic>
      <p:sp>
        <p:nvSpPr>
          <p:cNvPr id="2" name="标题 1">
            <a:extLst>
              <a:ext uri="{FF2B5EF4-FFF2-40B4-BE49-F238E27FC236}">
                <a16:creationId xmlns:a16="http://schemas.microsoft.com/office/drawing/2014/main" id="{2AD06F1A-8D96-40CF-9970-90E03F49EB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5095E9-C950-4F5C-977E-C96FC5927097}"/>
              </a:ext>
            </a:extLst>
          </p:cNvPr>
          <p:cNvSpPr>
            <a:spLocks noGrp="1"/>
          </p:cNvSpPr>
          <p:nvPr>
            <p:ph idx="1"/>
          </p:nvPr>
        </p:nvSpPr>
        <p:spPr>
          <a:xfrm rot="21323070">
            <a:off x="489582" y="2226788"/>
            <a:ext cx="6138740" cy="2570706"/>
          </a:xfrm>
        </p:spPr>
        <p:txBody>
          <a:bodyPr>
            <a:normAutofit fontScale="85000" lnSpcReduction="10000"/>
          </a:bodyPr>
          <a:lstStyle/>
          <a:p>
            <a:pPr marL="0" indent="0">
              <a:buNone/>
            </a:pPr>
            <a:r>
              <a:rPr lang="zh-CN" altLang="en-US" sz="13800" dirty="0"/>
              <a:t>查询向导</a:t>
            </a:r>
          </a:p>
        </p:txBody>
      </p:sp>
    </p:spTree>
    <p:extLst>
      <p:ext uri="{BB962C8B-B14F-4D97-AF65-F5344CB8AC3E}">
        <p14:creationId xmlns:p14="http://schemas.microsoft.com/office/powerpoint/2010/main" val="41538777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22600">
            <a:off x="576321" y="69724"/>
            <a:ext cx="5688632" cy="1303117"/>
          </a:xfrm>
          <a:prstGeom prst="rect">
            <a:avLst/>
          </a:prstGeom>
        </p:spPr>
        <p:txBody>
          <a:bodyPr wrap="square" lIns="71314" tIns="35657" rIns="71314" bIns="35657">
            <a:spAutoFit/>
          </a:bodyPr>
          <a:lstStyle/>
          <a:p>
            <a:pPr algn="ctr" defTabSz="917883"/>
            <a:r>
              <a:rPr lang="en-US" altLang="zh-CN" sz="8000" dirty="0">
                <a:solidFill>
                  <a:srgbClr val="003C72"/>
                </a:solidFill>
                <a:latin typeface="方正姚体" panose="02010601030101010101" pitchFamily="2" charset="-122"/>
                <a:ea typeface="方正姚体" panose="02010601030101010101" pitchFamily="2" charset="-122"/>
                <a:cs typeface="+mn-ea"/>
                <a:sym typeface="+mn-lt"/>
              </a:rPr>
              <a:t>Select</a:t>
            </a:r>
            <a:r>
              <a:rPr lang="zh-CN" altLang="en-US" sz="8000" dirty="0">
                <a:solidFill>
                  <a:srgbClr val="003C72"/>
                </a:solidFill>
                <a:latin typeface="方正姚体" panose="02010601030101010101" pitchFamily="2" charset="-122"/>
                <a:ea typeface="方正姚体" panose="02010601030101010101" pitchFamily="2" charset="-122"/>
                <a:cs typeface="+mn-ea"/>
                <a:sym typeface="+mn-lt"/>
              </a:rPr>
              <a:t>语句</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3312821" y="1470440"/>
            <a:ext cx="5976664" cy="3134387"/>
          </a:xfrm>
          <a:prstGeom prst="rect">
            <a:avLst/>
          </a:prstGeom>
        </p:spPr>
        <p:txBody>
          <a:bodyPr wrap="square" lIns="71314" tIns="35657" rIns="71314" bIns="35657">
            <a:spAutoFit/>
          </a:bodyPr>
          <a:lstStyle/>
          <a:p>
            <a:pPr algn="ctr" defTabSz="917883"/>
            <a:r>
              <a:rPr lang="en-US" altLang="zh-CN" sz="19900" dirty="0">
                <a:solidFill>
                  <a:srgbClr val="003C72"/>
                </a:solidFill>
                <a:latin typeface="Agency FB" panose="020B0503020202020204" pitchFamily="34" charset="0"/>
                <a:cs typeface="+mn-ea"/>
                <a:sym typeface="+mn-lt"/>
              </a:rPr>
              <a:t>SQL</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186" y="1368028"/>
            <a:ext cx="3518520" cy="3518520"/>
          </a:xfrm>
          <a:prstGeom prst="rect">
            <a:avLst/>
          </a:prstGeom>
        </p:spPr>
      </p:pic>
    </p:spTree>
    <p:extLst>
      <p:ext uri="{BB962C8B-B14F-4D97-AF65-F5344CB8AC3E}">
        <p14:creationId xmlns:p14="http://schemas.microsoft.com/office/powerpoint/2010/main" val="892990383"/>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14A9BC-0D68-4B9D-B483-B60A3D77A11A}"/>
              </a:ext>
            </a:extLst>
          </p:cNvPr>
          <p:cNvSpPr>
            <a:spLocks noGrp="1"/>
          </p:cNvSpPr>
          <p:nvPr>
            <p:ph type="title"/>
          </p:nvPr>
        </p:nvSpPr>
        <p:spPr>
          <a:xfrm rot="20928883">
            <a:off x="1791238" y="2052273"/>
            <a:ext cx="10369152" cy="3520780"/>
          </a:xfrm>
        </p:spPr>
        <p:txBody>
          <a:bodyPr>
            <a:normAutofit fontScale="90000"/>
          </a:bodyPr>
          <a:lstStyle/>
          <a:p>
            <a:r>
              <a:rPr lang="en-US" altLang="zh-CN" sz="23900" dirty="0"/>
              <a:t>SQL</a:t>
            </a:r>
            <a:endParaRPr lang="zh-CN" altLang="en-US" sz="23900" dirty="0"/>
          </a:p>
        </p:txBody>
      </p:sp>
      <p:sp>
        <p:nvSpPr>
          <p:cNvPr id="3" name="内容占位符 2">
            <a:extLst>
              <a:ext uri="{FF2B5EF4-FFF2-40B4-BE49-F238E27FC236}">
                <a16:creationId xmlns:a16="http://schemas.microsoft.com/office/drawing/2014/main" id="{5F35D0F7-D26F-471D-8F8B-101275460B26}"/>
              </a:ext>
            </a:extLst>
          </p:cNvPr>
          <p:cNvSpPr>
            <a:spLocks noGrp="1"/>
          </p:cNvSpPr>
          <p:nvPr>
            <p:ph idx="1"/>
          </p:nvPr>
        </p:nvSpPr>
        <p:spPr>
          <a:xfrm>
            <a:off x="450055" y="353522"/>
            <a:ext cx="8101013" cy="4398882"/>
          </a:xfrm>
        </p:spPr>
        <p:txBody>
          <a:bodyPr>
            <a:normAutofit fontScale="92500" lnSpcReduction="10000"/>
          </a:bodyPr>
          <a:lstStyle/>
          <a:p>
            <a:pPr marL="0" indent="0">
              <a:buNone/>
            </a:pPr>
            <a:r>
              <a:rPr lang="en-US" altLang="zh-CN" dirty="0">
                <a:solidFill>
                  <a:srgbClr val="003C72"/>
                </a:solidFill>
              </a:rPr>
              <a:t>SQL (/ˌ</a:t>
            </a:r>
            <a:r>
              <a:rPr lang="en-US" altLang="zh-CN" dirty="0" err="1">
                <a:solidFill>
                  <a:srgbClr val="003C72"/>
                </a:solidFill>
              </a:rPr>
              <a:t>ɛsˌkju</a:t>
            </a:r>
            <a:r>
              <a:rPr lang="en-US" altLang="zh-CN" dirty="0">
                <a:solidFill>
                  <a:srgbClr val="003C72"/>
                </a:solidFill>
              </a:rPr>
              <a:t>ːˈ</a:t>
            </a:r>
            <a:r>
              <a:rPr lang="en-US" altLang="zh-CN" dirty="0" err="1">
                <a:solidFill>
                  <a:srgbClr val="003C72"/>
                </a:solidFill>
              </a:rPr>
              <a:t>ɛl</a:t>
            </a:r>
            <a:r>
              <a:rPr lang="en-US" altLang="zh-CN" dirty="0">
                <a:solidFill>
                  <a:srgbClr val="003C72"/>
                </a:solidFill>
              </a:rPr>
              <a:t>/  S-Q-L</a:t>
            </a:r>
          </a:p>
          <a:p>
            <a:pPr marL="0" indent="0">
              <a:buNone/>
            </a:pPr>
            <a:r>
              <a:rPr lang="en-US" altLang="zh-CN" dirty="0">
                <a:solidFill>
                  <a:srgbClr val="003C72"/>
                </a:solidFill>
              </a:rPr>
              <a:t>         /ˈ</a:t>
            </a:r>
            <a:r>
              <a:rPr lang="en-US" altLang="zh-CN" dirty="0" err="1">
                <a:solidFill>
                  <a:srgbClr val="003C72"/>
                </a:solidFill>
              </a:rPr>
              <a:t>siːkwəl</a:t>
            </a:r>
            <a:r>
              <a:rPr lang="en-US" altLang="zh-CN" dirty="0">
                <a:solidFill>
                  <a:srgbClr val="003C72"/>
                </a:solidFill>
              </a:rPr>
              <a:t>/       </a:t>
            </a:r>
            <a:r>
              <a:rPr lang="zh-CN" altLang="en-US" dirty="0">
                <a:solidFill>
                  <a:srgbClr val="003C72"/>
                </a:solidFill>
              </a:rPr>
              <a:t>”</a:t>
            </a:r>
            <a:r>
              <a:rPr lang="en-US" altLang="zh-CN" dirty="0">
                <a:solidFill>
                  <a:srgbClr val="003C72"/>
                </a:solidFill>
              </a:rPr>
              <a:t>sequel</a:t>
            </a:r>
            <a:r>
              <a:rPr lang="zh-CN" altLang="en-US" dirty="0">
                <a:solidFill>
                  <a:srgbClr val="003C72"/>
                </a:solidFill>
              </a:rPr>
              <a:t>”</a:t>
            </a:r>
            <a:endParaRPr lang="en-US" altLang="zh-CN" dirty="0">
              <a:solidFill>
                <a:srgbClr val="003C72"/>
              </a:solidFill>
            </a:endParaRPr>
          </a:p>
          <a:p>
            <a:pPr marL="0" indent="0">
              <a:buNone/>
            </a:pPr>
            <a:r>
              <a:rPr lang="en-US" altLang="zh-CN" sz="7100" dirty="0">
                <a:solidFill>
                  <a:srgbClr val="003C72"/>
                </a:solidFill>
              </a:rPr>
              <a:t>Structured </a:t>
            </a:r>
          </a:p>
          <a:p>
            <a:pPr marL="0" indent="0">
              <a:buNone/>
            </a:pPr>
            <a:r>
              <a:rPr lang="en-US" altLang="zh-CN" sz="7100" dirty="0">
                <a:solidFill>
                  <a:srgbClr val="003C72"/>
                </a:solidFill>
              </a:rPr>
              <a:t>Query </a:t>
            </a:r>
          </a:p>
          <a:p>
            <a:pPr marL="0" indent="0">
              <a:buNone/>
            </a:pPr>
            <a:r>
              <a:rPr lang="en-US" altLang="zh-CN" sz="7100" dirty="0">
                <a:solidFill>
                  <a:srgbClr val="003C72"/>
                </a:solidFill>
              </a:rPr>
              <a:t>Language</a:t>
            </a:r>
          </a:p>
        </p:txBody>
      </p:sp>
      <p:pic>
        <p:nvPicPr>
          <p:cNvPr id="2054" name="Picture 6" descr="About this sound">
            <a:hlinkClick r:id="rId3" tooltip="About this sound"/>
            <a:extLst>
              <a:ext uri="{FF2B5EF4-FFF2-40B4-BE49-F238E27FC236}">
                <a16:creationId xmlns:a16="http://schemas.microsoft.com/office/drawing/2014/main" id="{F9AA2597-3EF9-4EFD-8BC4-A32A6256D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913" y="-136525"/>
            <a:ext cx="104775" cy="10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5724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9FC08-42C0-4F0F-9767-5B8DF6AFD48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AF391FD-B6F2-44CF-957A-43284B593D9B}"/>
              </a:ext>
            </a:extLst>
          </p:cNvPr>
          <p:cNvSpPr>
            <a:spLocks noGrp="1"/>
          </p:cNvSpPr>
          <p:nvPr>
            <p:ph idx="1"/>
          </p:nvPr>
        </p:nvSpPr>
        <p:spPr>
          <a:xfrm rot="450371">
            <a:off x="669128" y="-97288"/>
            <a:ext cx="8672040" cy="3646406"/>
          </a:xfrm>
        </p:spPr>
        <p:txBody>
          <a:bodyPr>
            <a:normAutofit/>
          </a:bodyPr>
          <a:lstStyle/>
          <a:p>
            <a:pPr marL="0" indent="0">
              <a:buNone/>
            </a:pPr>
            <a:r>
              <a:rPr lang="zh-CN" altLang="en-US" sz="6000" dirty="0"/>
              <a:t>表</a:t>
            </a:r>
            <a:r>
              <a:rPr lang="zh-CN" altLang="en-US" sz="2400" dirty="0"/>
              <a:t>的</a:t>
            </a:r>
            <a:r>
              <a:rPr lang="zh-CN" altLang="en-US" sz="11500" dirty="0"/>
              <a:t>显示与隐藏</a:t>
            </a:r>
            <a:endParaRPr lang="zh-CN" altLang="en-US" sz="2400" dirty="0"/>
          </a:p>
        </p:txBody>
      </p:sp>
      <p:pic>
        <p:nvPicPr>
          <p:cNvPr id="4" name="图片 3">
            <a:extLst>
              <a:ext uri="{FF2B5EF4-FFF2-40B4-BE49-F238E27FC236}">
                <a16:creationId xmlns:a16="http://schemas.microsoft.com/office/drawing/2014/main" id="{65E68D0A-A3A6-4288-9EF1-73685FDC4228}"/>
              </a:ext>
            </a:extLst>
          </p:cNvPr>
          <p:cNvPicPr>
            <a:picLocks noChangeAspect="1"/>
          </p:cNvPicPr>
          <p:nvPr/>
        </p:nvPicPr>
        <p:blipFill>
          <a:blip r:embed="rId2"/>
          <a:stretch>
            <a:fillRect/>
          </a:stretch>
        </p:blipFill>
        <p:spPr>
          <a:xfrm>
            <a:off x="633965" y="1572503"/>
            <a:ext cx="4397536" cy="3467810"/>
          </a:xfrm>
          <a:prstGeom prst="rect">
            <a:avLst/>
          </a:prstGeom>
        </p:spPr>
      </p:pic>
    </p:spTree>
    <p:extLst>
      <p:ext uri="{BB962C8B-B14F-4D97-AF65-F5344CB8AC3E}">
        <p14:creationId xmlns:p14="http://schemas.microsoft.com/office/powerpoint/2010/main" val="10803356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03307-F20C-4499-BAF2-43BDE97E8F9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6548E38-A32D-4AAC-A848-8CD00A5B69B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6FB02C3-2095-409F-883C-F11105B6BC26}"/>
              </a:ext>
            </a:extLst>
          </p:cNvPr>
          <p:cNvPicPr>
            <a:picLocks noChangeAspect="1"/>
          </p:cNvPicPr>
          <p:nvPr/>
        </p:nvPicPr>
        <p:blipFill>
          <a:blip r:embed="rId3"/>
          <a:stretch>
            <a:fillRect/>
          </a:stretch>
        </p:blipFill>
        <p:spPr>
          <a:xfrm>
            <a:off x="-1" y="-1008236"/>
            <a:ext cx="9001125" cy="6249805"/>
          </a:xfrm>
          <a:prstGeom prst="rect">
            <a:avLst/>
          </a:prstGeom>
        </p:spPr>
      </p:pic>
      <p:sp>
        <p:nvSpPr>
          <p:cNvPr id="5" name="矩形 4">
            <a:extLst>
              <a:ext uri="{FF2B5EF4-FFF2-40B4-BE49-F238E27FC236}">
                <a16:creationId xmlns:a16="http://schemas.microsoft.com/office/drawing/2014/main" id="{E6BE51B4-6F83-450F-A031-E6C40161D5DA}"/>
              </a:ext>
            </a:extLst>
          </p:cNvPr>
          <p:cNvSpPr/>
          <p:nvPr/>
        </p:nvSpPr>
        <p:spPr>
          <a:xfrm>
            <a:off x="4689751" y="4270872"/>
            <a:ext cx="3666388" cy="769441"/>
          </a:xfrm>
          <a:prstGeom prst="rect">
            <a:avLst/>
          </a:prstGeom>
        </p:spPr>
        <p:txBody>
          <a:bodyPr wrap="none">
            <a:spAutoFit/>
          </a:bodyPr>
          <a:lstStyle/>
          <a:p>
            <a:r>
              <a:rPr lang="en-US" altLang="zh-CN" sz="4400" b="1" dirty="0" err="1">
                <a:solidFill>
                  <a:srgbClr val="910101"/>
                </a:solidFill>
              </a:rPr>
              <a:t>Fortuneswell</a:t>
            </a:r>
            <a:endParaRPr lang="en-US" altLang="zh-CN" sz="4400" b="1" dirty="0">
              <a:solidFill>
                <a:srgbClr val="910101"/>
              </a:solidFill>
            </a:endParaRPr>
          </a:p>
        </p:txBody>
      </p:sp>
      <p:sp>
        <p:nvSpPr>
          <p:cNvPr id="6" name="椭圆 5">
            <a:extLst>
              <a:ext uri="{FF2B5EF4-FFF2-40B4-BE49-F238E27FC236}">
                <a16:creationId xmlns:a16="http://schemas.microsoft.com/office/drawing/2014/main" id="{C7B1D6B9-8C95-420A-A4E7-11DBA00FF985}"/>
              </a:ext>
            </a:extLst>
          </p:cNvPr>
          <p:cNvSpPr/>
          <p:nvPr/>
        </p:nvSpPr>
        <p:spPr>
          <a:xfrm>
            <a:off x="3483586" y="4375022"/>
            <a:ext cx="360040" cy="289851"/>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7">
            <a:extLst>
              <a:ext uri="{FF2B5EF4-FFF2-40B4-BE49-F238E27FC236}">
                <a16:creationId xmlns:a16="http://schemas.microsoft.com/office/drawing/2014/main" id="{58E16EF7-14DF-45E6-8908-C6C5CFE9EAD8}"/>
              </a:ext>
            </a:extLst>
          </p:cNvPr>
          <p:cNvCxnSpPr>
            <a:stCxn id="5" idx="1"/>
          </p:cNvCxnSpPr>
          <p:nvPr/>
        </p:nvCxnSpPr>
        <p:spPr>
          <a:xfrm flipH="1" flipV="1">
            <a:off x="3843626" y="4496038"/>
            <a:ext cx="846125" cy="15955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168830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E2FCEE-37A9-4996-9A34-A58609A7ED5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45D64CDB-1E97-4748-A879-D7D775D42C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9001125" cy="6005439"/>
          </a:xfrm>
        </p:spPr>
      </p:pic>
      <p:pic>
        <p:nvPicPr>
          <p:cNvPr id="7" name="图片 6">
            <a:extLst>
              <a:ext uri="{FF2B5EF4-FFF2-40B4-BE49-F238E27FC236}">
                <a16:creationId xmlns:a16="http://schemas.microsoft.com/office/drawing/2014/main" id="{5437B03F-2DE4-4297-B269-6DE33717EA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125" y="287908"/>
            <a:ext cx="1810249" cy="1836110"/>
          </a:xfrm>
          <a:prstGeom prst="rect">
            <a:avLst/>
          </a:prstGeom>
        </p:spPr>
      </p:pic>
    </p:spTree>
    <p:extLst>
      <p:ext uri="{BB962C8B-B14F-4D97-AF65-F5344CB8AC3E}">
        <p14:creationId xmlns:p14="http://schemas.microsoft.com/office/powerpoint/2010/main" val="13551326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983D33-5D38-4969-89DF-227EA9F2E47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C0A7251-0A95-4066-8A1D-74EF8F2CCF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9001125" cy="6003680"/>
          </a:xfrm>
        </p:spPr>
      </p:pic>
    </p:spTree>
    <p:extLst>
      <p:ext uri="{BB962C8B-B14F-4D97-AF65-F5344CB8AC3E}">
        <p14:creationId xmlns:p14="http://schemas.microsoft.com/office/powerpoint/2010/main" val="37980323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CAC84-640B-4B09-AB38-06093AF5DA80}"/>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C2886A2C-D7DF-46FD-BD62-ACD7814D14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808600"/>
            <a:ext cx="9001125" cy="6750844"/>
          </a:xfrm>
        </p:spPr>
      </p:pic>
    </p:spTree>
    <p:extLst>
      <p:ext uri="{BB962C8B-B14F-4D97-AF65-F5344CB8AC3E}">
        <p14:creationId xmlns:p14="http://schemas.microsoft.com/office/powerpoint/2010/main" val="41625690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52E9A-C824-49FE-BB1B-13F7A9AEA905}"/>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E5A1B30B-A4FF-47EF-8871-EDF1AB2FFA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4862"/>
            <a:ext cx="9001125" cy="7134313"/>
          </a:xfrm>
        </p:spPr>
      </p:pic>
    </p:spTree>
    <p:extLst>
      <p:ext uri="{BB962C8B-B14F-4D97-AF65-F5344CB8AC3E}">
        <p14:creationId xmlns:p14="http://schemas.microsoft.com/office/powerpoint/2010/main" val="1330353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E5E01-918F-46B8-AEF5-E3E4726B086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8785C30-7710-4CE0-9840-54C50DC3DC55}"/>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9D67DE2-BDCC-4F3A-BEB3-C1DB57DC877E}"/>
              </a:ext>
            </a:extLst>
          </p:cNvPr>
          <p:cNvPicPr>
            <a:picLocks noChangeAspect="1"/>
          </p:cNvPicPr>
          <p:nvPr/>
        </p:nvPicPr>
        <p:blipFill>
          <a:blip r:embed="rId3"/>
          <a:stretch>
            <a:fillRect/>
          </a:stretch>
        </p:blipFill>
        <p:spPr>
          <a:xfrm>
            <a:off x="-34633" y="0"/>
            <a:ext cx="9035757" cy="6683716"/>
          </a:xfrm>
          <a:prstGeom prst="rect">
            <a:avLst/>
          </a:prstGeom>
        </p:spPr>
      </p:pic>
    </p:spTree>
    <p:extLst>
      <p:ext uri="{BB962C8B-B14F-4D97-AF65-F5344CB8AC3E}">
        <p14:creationId xmlns:p14="http://schemas.microsoft.com/office/powerpoint/2010/main" val="32422429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60D270-E8E8-46F2-9093-2C420533EB1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69031CA-A8C8-4CB4-A374-BF12EF8B2B9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47F6075E-B00A-43BA-AC81-8929A5970A11}"/>
              </a:ext>
            </a:extLst>
          </p:cNvPr>
          <p:cNvPicPr>
            <a:picLocks noChangeAspect="1"/>
          </p:cNvPicPr>
          <p:nvPr/>
        </p:nvPicPr>
        <p:blipFill>
          <a:blip r:embed="rId2"/>
          <a:stretch>
            <a:fillRect/>
          </a:stretch>
        </p:blipFill>
        <p:spPr>
          <a:xfrm>
            <a:off x="519756" y="-1"/>
            <a:ext cx="3980806" cy="5040313"/>
          </a:xfrm>
          <a:prstGeom prst="rect">
            <a:avLst/>
          </a:prstGeom>
        </p:spPr>
      </p:pic>
    </p:spTree>
    <p:extLst>
      <p:ext uri="{BB962C8B-B14F-4D97-AF65-F5344CB8AC3E}">
        <p14:creationId xmlns:p14="http://schemas.microsoft.com/office/powerpoint/2010/main" val="35236303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C16F6-AED9-4978-A92F-88392ABD9CDF}"/>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A3897777-70AD-4283-8FF0-0725433849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082" y="833350"/>
            <a:ext cx="8101013" cy="3240405"/>
          </a:xfrm>
        </p:spPr>
      </p:pic>
    </p:spTree>
    <p:extLst>
      <p:ext uri="{BB962C8B-B14F-4D97-AF65-F5344CB8AC3E}">
        <p14:creationId xmlns:p14="http://schemas.microsoft.com/office/powerpoint/2010/main" val="2984317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FCC55-308D-45CE-A8B2-89932EC89B41}"/>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7F75CC02-11C8-4A4C-B155-E67E4182E29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8114" y="0"/>
            <a:ext cx="7308875" cy="5831269"/>
          </a:xfrm>
        </p:spPr>
      </p:pic>
    </p:spTree>
    <p:extLst>
      <p:ext uri="{BB962C8B-B14F-4D97-AF65-F5344CB8AC3E}">
        <p14:creationId xmlns:p14="http://schemas.microsoft.com/office/powerpoint/2010/main" val="15293536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B137F-C682-4C47-8C7F-6A826CCC7A9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8AAE871-B94B-464B-88F2-126BD8AF083D}"/>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3B50B60-2409-4108-87D8-0B9F9AC4320F}"/>
              </a:ext>
            </a:extLst>
          </p:cNvPr>
          <p:cNvPicPr>
            <a:picLocks noChangeAspect="1"/>
          </p:cNvPicPr>
          <p:nvPr/>
        </p:nvPicPr>
        <p:blipFill>
          <a:blip r:embed="rId3"/>
          <a:stretch>
            <a:fillRect/>
          </a:stretch>
        </p:blipFill>
        <p:spPr>
          <a:xfrm>
            <a:off x="-467990" y="-144140"/>
            <a:ext cx="10482799" cy="5760516"/>
          </a:xfrm>
          <a:prstGeom prst="rect">
            <a:avLst/>
          </a:prstGeom>
        </p:spPr>
      </p:pic>
    </p:spTree>
    <p:extLst>
      <p:ext uri="{BB962C8B-B14F-4D97-AF65-F5344CB8AC3E}">
        <p14:creationId xmlns:p14="http://schemas.microsoft.com/office/powerpoint/2010/main" val="1575222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370734">
            <a:off x="4439138" y="-275395"/>
            <a:ext cx="5688632" cy="1841726"/>
          </a:xfrm>
          <a:prstGeom prst="rect">
            <a:avLst/>
          </a:prstGeom>
        </p:spPr>
        <p:txBody>
          <a:bodyPr wrap="square" lIns="71314" tIns="35657" rIns="71314" bIns="35657">
            <a:spAutoFit/>
          </a:bodyPr>
          <a:lstStyle/>
          <a:p>
            <a:pPr algn="ctr" defTabSz="917883"/>
            <a:r>
              <a:rPr lang="en-US" altLang="zh-CN" sz="11500" dirty="0">
                <a:solidFill>
                  <a:srgbClr val="C00000"/>
                </a:solidFill>
                <a:latin typeface="方正姚体" panose="02010601030101010101" pitchFamily="2" charset="-122"/>
                <a:ea typeface="方正姚体" panose="02010601030101010101" pitchFamily="2" charset="-122"/>
                <a:cs typeface="+mn-ea"/>
                <a:sym typeface="+mn-lt"/>
              </a:rPr>
              <a:t>table</a:t>
            </a:r>
            <a:endParaRPr lang="en-GB" altLang="zh-CN" sz="11500" dirty="0">
              <a:solidFill>
                <a:srgbClr val="C00000"/>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7816">
            <a:off x="1310043" y="1920450"/>
            <a:ext cx="7867259" cy="1303117"/>
          </a:xfrm>
          <a:prstGeom prst="rect">
            <a:avLst/>
          </a:prstGeom>
        </p:spPr>
        <p:txBody>
          <a:bodyPr wrap="square" lIns="71314" tIns="35657" rIns="71314" bIns="35657">
            <a:spAutoFit/>
          </a:bodyPr>
          <a:lstStyle/>
          <a:p>
            <a:pPr algn="ctr" defTabSz="917883"/>
            <a:r>
              <a:rPr lang="zh-CN" altLang="en-US" sz="8000" dirty="0">
                <a:solidFill>
                  <a:srgbClr val="C00000"/>
                </a:solidFill>
                <a:latin typeface="Agency FB" panose="020B0503020202020204" pitchFamily="34" charset="0"/>
                <a:cs typeface="+mn-ea"/>
                <a:sym typeface="+mn-lt"/>
              </a:rPr>
              <a:t>表的</a:t>
            </a:r>
            <a:endParaRPr lang="en-US" altLang="zh-CN" sz="8000" dirty="0">
              <a:solidFill>
                <a:srgbClr val="C00000"/>
              </a:solidFill>
              <a:latin typeface="Agency FB" panose="020B0503020202020204" pitchFamily="34" charset="0"/>
              <a:cs typeface="+mn-ea"/>
              <a:sym typeface="+mn-lt"/>
            </a:endParaRPr>
          </a:p>
        </p:txBody>
      </p:sp>
      <p:sp>
        <p:nvSpPr>
          <p:cNvPr id="4" name="Rectangle 47"/>
          <p:cNvSpPr/>
          <p:nvPr/>
        </p:nvSpPr>
        <p:spPr>
          <a:xfrm>
            <a:off x="-1931178" y="3312244"/>
            <a:ext cx="5688632" cy="687564"/>
          </a:xfrm>
          <a:prstGeom prst="rect">
            <a:avLst/>
          </a:prstGeom>
        </p:spPr>
        <p:txBody>
          <a:bodyPr wrap="square" lIns="71314" tIns="35657" rIns="71314" bIns="35657">
            <a:spAutoFit/>
          </a:bodyPr>
          <a:lstStyle/>
          <a:p>
            <a:pPr algn="ctr" defTabSz="917883"/>
            <a:r>
              <a:rPr lang="en-US" altLang="zh-CN" sz="4000" dirty="0">
                <a:solidFill>
                  <a:srgbClr val="910101"/>
                </a:solidFill>
                <a:latin typeface="Agency FB" panose="020B0503020202020204" pitchFamily="34" charset="0"/>
                <a:cs typeface="+mn-ea"/>
                <a:sym typeface="+mn-lt"/>
              </a:rPr>
              <a:t>oeasy</a:t>
            </a:r>
            <a:endParaRPr lang="en-GB" altLang="zh-CN" sz="4000" dirty="0">
              <a:solidFill>
                <a:srgbClr val="910101"/>
              </a:solidFill>
              <a:latin typeface="Agency FB" panose="020B0503020202020204" pitchFamily="34" charset="0"/>
              <a:cs typeface="+mn-ea"/>
              <a:sym typeface="+mn-lt"/>
            </a:endParaRPr>
          </a:p>
        </p:txBody>
      </p:sp>
      <p:pic>
        <p:nvPicPr>
          <p:cNvPr id="3" name="图片 2">
            <a:extLst>
              <a:ext uri="{FF2B5EF4-FFF2-40B4-BE49-F238E27FC236}">
                <a16:creationId xmlns:a16="http://schemas.microsoft.com/office/drawing/2014/main" id="{18CAFDAF-45FB-452E-9080-9CD9B0DD10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138" y="-15471"/>
            <a:ext cx="2726432" cy="2726432"/>
          </a:xfrm>
          <a:prstGeom prst="rect">
            <a:avLst/>
          </a:prstGeom>
        </p:spPr>
      </p:pic>
      <p:sp>
        <p:nvSpPr>
          <p:cNvPr id="5" name="矩形 4">
            <a:extLst>
              <a:ext uri="{FF2B5EF4-FFF2-40B4-BE49-F238E27FC236}">
                <a16:creationId xmlns:a16="http://schemas.microsoft.com/office/drawing/2014/main" id="{63C51A96-BAE8-4D35-8892-0B78A4C98E0D}"/>
              </a:ext>
            </a:extLst>
          </p:cNvPr>
          <p:cNvSpPr/>
          <p:nvPr/>
        </p:nvSpPr>
        <p:spPr>
          <a:xfrm rot="224402">
            <a:off x="1742591" y="2964396"/>
            <a:ext cx="7434063" cy="1862048"/>
          </a:xfrm>
          <a:prstGeom prst="rect">
            <a:avLst/>
          </a:prstGeom>
        </p:spPr>
        <p:txBody>
          <a:bodyPr wrap="square">
            <a:spAutoFit/>
          </a:bodyPr>
          <a:lstStyle/>
          <a:p>
            <a:pPr lvl="0" algn="ctr" defTabSz="917883"/>
            <a:r>
              <a:rPr lang="zh-CN" altLang="en-US" sz="9600" dirty="0">
                <a:solidFill>
                  <a:srgbClr val="C00000"/>
                </a:solidFill>
                <a:latin typeface="Agency FB" panose="020B0503020202020204" pitchFamily="34" charset="0"/>
                <a:cs typeface="+mn-ea"/>
                <a:sym typeface="+mn-lt"/>
              </a:rPr>
              <a:t>筛选</a:t>
            </a:r>
            <a:r>
              <a:rPr lang="zh-CN" altLang="en-US" sz="7200" dirty="0">
                <a:solidFill>
                  <a:srgbClr val="C00000"/>
                </a:solidFill>
                <a:latin typeface="Agency FB" panose="020B0503020202020204" pitchFamily="34" charset="0"/>
                <a:cs typeface="+mn-ea"/>
                <a:sym typeface="+mn-lt"/>
              </a:rPr>
              <a:t>与</a:t>
            </a:r>
            <a:r>
              <a:rPr lang="zh-CN" altLang="en-US" sz="11500" dirty="0">
                <a:solidFill>
                  <a:srgbClr val="C00000"/>
                </a:solidFill>
                <a:latin typeface="Agency FB" panose="020B0503020202020204" pitchFamily="34" charset="0"/>
                <a:cs typeface="+mn-ea"/>
                <a:sym typeface="+mn-lt"/>
              </a:rPr>
              <a:t>排序</a:t>
            </a:r>
            <a:endParaRPr lang="en-US" altLang="zh-CN" sz="1100" dirty="0">
              <a:solidFill>
                <a:prstClr val="black"/>
              </a:solidFill>
              <a:sym typeface="+mn-lt"/>
            </a:endParaRPr>
          </a:p>
        </p:txBody>
      </p:sp>
    </p:spTree>
    <p:extLst>
      <p:ext uri="{BB962C8B-B14F-4D97-AF65-F5344CB8AC3E}">
        <p14:creationId xmlns:p14="http://schemas.microsoft.com/office/powerpoint/2010/main" val="79148525"/>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CC193B-F449-48B1-B4EF-567DEDAC545E}"/>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6267066D-67CC-488B-8C4F-E5169F6C02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055" y="1656060"/>
            <a:ext cx="8101013" cy="1145533"/>
          </a:xfrm>
        </p:spPr>
      </p:pic>
    </p:spTree>
    <p:extLst>
      <p:ext uri="{BB962C8B-B14F-4D97-AF65-F5344CB8AC3E}">
        <p14:creationId xmlns:p14="http://schemas.microsoft.com/office/powerpoint/2010/main" val="10261107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C3D61-7631-48CC-9240-35334CA548FF}"/>
              </a:ext>
            </a:extLst>
          </p:cNvPr>
          <p:cNvSpPr>
            <a:spLocks noGrp="1"/>
          </p:cNvSpPr>
          <p:nvPr>
            <p:ph type="title"/>
          </p:nvPr>
        </p:nvSpPr>
        <p:spPr/>
        <p:txBody>
          <a:bodyPr/>
          <a:lstStyle/>
          <a:p>
            <a:endParaRPr lang="zh-CN" altLang="en-US"/>
          </a:p>
        </p:txBody>
      </p:sp>
      <p:pic>
        <p:nvPicPr>
          <p:cNvPr id="6" name="内容占位符 5">
            <a:extLst>
              <a:ext uri="{FF2B5EF4-FFF2-40B4-BE49-F238E27FC236}">
                <a16:creationId xmlns:a16="http://schemas.microsoft.com/office/drawing/2014/main" id="{D9AD2EFD-EA87-4B90-A174-A1A4E3FFAF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950" y="1178246"/>
            <a:ext cx="8101013" cy="1145533"/>
          </a:xfrm>
        </p:spPr>
      </p:pic>
      <p:pic>
        <p:nvPicPr>
          <p:cNvPr id="4" name="图片 3">
            <a:extLst>
              <a:ext uri="{FF2B5EF4-FFF2-40B4-BE49-F238E27FC236}">
                <a16:creationId xmlns:a16="http://schemas.microsoft.com/office/drawing/2014/main" id="{99A60D34-744F-4F75-B1E0-9FE48873107E}"/>
              </a:ext>
            </a:extLst>
          </p:cNvPr>
          <p:cNvPicPr>
            <a:picLocks noChangeAspect="1"/>
          </p:cNvPicPr>
          <p:nvPr/>
        </p:nvPicPr>
        <p:blipFill>
          <a:blip r:embed="rId4"/>
          <a:stretch>
            <a:fillRect/>
          </a:stretch>
        </p:blipFill>
        <p:spPr>
          <a:xfrm>
            <a:off x="-107950" y="-132560"/>
            <a:ext cx="9109075" cy="5824390"/>
          </a:xfrm>
          <a:prstGeom prst="rect">
            <a:avLst/>
          </a:prstGeom>
        </p:spPr>
      </p:pic>
    </p:spTree>
    <p:extLst>
      <p:ext uri="{BB962C8B-B14F-4D97-AF65-F5344CB8AC3E}">
        <p14:creationId xmlns:p14="http://schemas.microsoft.com/office/powerpoint/2010/main" val="41553849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0862604">
            <a:off x="1944474" y="487735"/>
            <a:ext cx="5688632" cy="1303117"/>
          </a:xfrm>
          <a:prstGeom prst="rect">
            <a:avLst/>
          </a:prstGeom>
        </p:spPr>
        <p:txBody>
          <a:bodyPr wrap="square" lIns="71314" tIns="35657" rIns="71314" bIns="35657">
            <a:spAutoFit/>
          </a:bodyPr>
          <a:lstStyle/>
          <a:p>
            <a:pPr algn="ctr" defTabSz="917883"/>
            <a:r>
              <a:rPr lang="en-US" altLang="zh-CN" sz="8000" dirty="0">
                <a:solidFill>
                  <a:srgbClr val="003C72"/>
                </a:solidFill>
                <a:latin typeface="方正姚体" panose="02010601030101010101" pitchFamily="2" charset="-122"/>
                <a:ea typeface="方正姚体" panose="02010601030101010101" pitchFamily="2" charset="-122"/>
                <a:cs typeface="+mn-ea"/>
                <a:sym typeface="+mn-lt"/>
              </a:rPr>
              <a:t>Select</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123989">
            <a:off x="2124307" y="2676614"/>
            <a:ext cx="8033555" cy="2626556"/>
          </a:xfrm>
          <a:prstGeom prst="rect">
            <a:avLst/>
          </a:prstGeom>
        </p:spPr>
        <p:txBody>
          <a:bodyPr wrap="square" lIns="71314" tIns="35657" rIns="71314" bIns="35657">
            <a:spAutoFit/>
          </a:bodyPr>
          <a:lstStyle/>
          <a:p>
            <a:pPr algn="ctr" defTabSz="917883"/>
            <a:r>
              <a:rPr lang="zh-CN" altLang="en-US" sz="16600" dirty="0">
                <a:solidFill>
                  <a:srgbClr val="003C72"/>
                </a:solidFill>
                <a:latin typeface="Agency FB" panose="020B0503020202020204" pitchFamily="34" charset="0"/>
                <a:cs typeface="+mn-ea"/>
                <a:sym typeface="+mn-lt"/>
              </a:rPr>
              <a:t>查询</a:t>
            </a:r>
            <a:endParaRPr lang="en-US" altLang="zh-CN" sz="72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4" y="81756"/>
            <a:ext cx="3518520" cy="3518520"/>
          </a:xfrm>
          <a:prstGeom prst="rect">
            <a:avLst/>
          </a:prstGeom>
        </p:spPr>
      </p:pic>
    </p:spTree>
    <p:extLst>
      <p:ext uri="{BB962C8B-B14F-4D97-AF65-F5344CB8AC3E}">
        <p14:creationId xmlns:p14="http://schemas.microsoft.com/office/powerpoint/2010/main" val="1713146948"/>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BBC495B-97F5-496C-88EB-F52D8F45807C}"/>
              </a:ext>
            </a:extLst>
          </p:cNvPr>
          <p:cNvPicPr>
            <a:picLocks noChangeAspect="1"/>
          </p:cNvPicPr>
          <p:nvPr/>
        </p:nvPicPr>
        <p:blipFill>
          <a:blip r:embed="rId3"/>
          <a:stretch>
            <a:fillRect/>
          </a:stretch>
        </p:blipFill>
        <p:spPr>
          <a:xfrm>
            <a:off x="1548234" y="350766"/>
            <a:ext cx="7731606" cy="2457422"/>
          </a:xfrm>
          <a:prstGeom prst="rect">
            <a:avLst/>
          </a:prstGeom>
        </p:spPr>
      </p:pic>
      <p:sp>
        <p:nvSpPr>
          <p:cNvPr id="2" name="标题 1">
            <a:extLst>
              <a:ext uri="{FF2B5EF4-FFF2-40B4-BE49-F238E27FC236}">
                <a16:creationId xmlns:a16="http://schemas.microsoft.com/office/drawing/2014/main" id="{2AD06F1A-8D96-40CF-9970-90E03F49EB0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15095E9-C950-4F5C-977E-C96FC5927097}"/>
              </a:ext>
            </a:extLst>
          </p:cNvPr>
          <p:cNvSpPr>
            <a:spLocks noGrp="1"/>
          </p:cNvSpPr>
          <p:nvPr>
            <p:ph idx="1"/>
          </p:nvPr>
        </p:nvSpPr>
        <p:spPr>
          <a:xfrm rot="21096699">
            <a:off x="1220674" y="2546951"/>
            <a:ext cx="6138740" cy="2570706"/>
          </a:xfrm>
        </p:spPr>
        <p:txBody>
          <a:bodyPr>
            <a:normAutofit fontScale="85000" lnSpcReduction="10000"/>
          </a:bodyPr>
          <a:lstStyle/>
          <a:p>
            <a:pPr marL="0" indent="0">
              <a:buNone/>
            </a:pPr>
            <a:r>
              <a:rPr lang="en-US" altLang="zh-CN" sz="13800" dirty="0"/>
              <a:t>SQL</a:t>
            </a:r>
            <a:r>
              <a:rPr lang="zh-CN" altLang="en-US" sz="13800" dirty="0"/>
              <a:t>视图</a:t>
            </a:r>
          </a:p>
        </p:txBody>
      </p:sp>
    </p:spTree>
    <p:extLst>
      <p:ext uri="{BB962C8B-B14F-4D97-AF65-F5344CB8AC3E}">
        <p14:creationId xmlns:p14="http://schemas.microsoft.com/office/powerpoint/2010/main" val="191051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B50067-AACA-4B26-B8D6-9163749D4141}"/>
              </a:ext>
            </a:extLst>
          </p:cNvPr>
          <p:cNvPicPr>
            <a:picLocks noChangeAspect="1"/>
          </p:cNvPicPr>
          <p:nvPr/>
        </p:nvPicPr>
        <p:blipFill>
          <a:blip r:embed="rId3"/>
          <a:stretch>
            <a:fillRect/>
          </a:stretch>
        </p:blipFill>
        <p:spPr>
          <a:xfrm>
            <a:off x="972170" y="162591"/>
            <a:ext cx="6511534" cy="4106373"/>
          </a:xfrm>
          <a:prstGeom prst="rect">
            <a:avLst/>
          </a:prstGeom>
        </p:spPr>
      </p:pic>
      <p:sp>
        <p:nvSpPr>
          <p:cNvPr id="2" name="标题 1">
            <a:extLst>
              <a:ext uri="{FF2B5EF4-FFF2-40B4-BE49-F238E27FC236}">
                <a16:creationId xmlns:a16="http://schemas.microsoft.com/office/drawing/2014/main" id="{15B008B6-D413-4AE1-94FB-BA0D1D9903A5}"/>
              </a:ext>
            </a:extLst>
          </p:cNvPr>
          <p:cNvSpPr>
            <a:spLocks noGrp="1"/>
          </p:cNvSpPr>
          <p:nvPr>
            <p:ph type="title"/>
          </p:nvPr>
        </p:nvSpPr>
        <p:spPr>
          <a:xfrm>
            <a:off x="1692250" y="3488965"/>
            <a:ext cx="8784976" cy="1272836"/>
          </a:xfrm>
        </p:spPr>
        <p:txBody>
          <a:bodyPr>
            <a:normAutofit fontScale="90000"/>
          </a:bodyPr>
          <a:lstStyle/>
          <a:p>
            <a:r>
              <a:rPr lang="en-US" altLang="zh-CN" sz="8000" dirty="0"/>
              <a:t>Select</a:t>
            </a:r>
            <a:r>
              <a:rPr lang="zh-CN" altLang="en-US" sz="8000" dirty="0"/>
              <a:t>语句</a:t>
            </a:r>
          </a:p>
        </p:txBody>
      </p:sp>
    </p:spTree>
    <p:extLst>
      <p:ext uri="{BB962C8B-B14F-4D97-AF65-F5344CB8AC3E}">
        <p14:creationId xmlns:p14="http://schemas.microsoft.com/office/powerpoint/2010/main" val="39812696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C58EA6E-8B72-48BA-8A44-BDDD11320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16" y="-1829232"/>
            <a:ext cx="9109074" cy="6862169"/>
          </a:xfrm>
          <a:prstGeom prst="rect">
            <a:avLst/>
          </a:prstGeom>
        </p:spPr>
      </p:pic>
      <p:sp>
        <p:nvSpPr>
          <p:cNvPr id="2" name="标题 1">
            <a:extLst>
              <a:ext uri="{FF2B5EF4-FFF2-40B4-BE49-F238E27FC236}">
                <a16:creationId xmlns:a16="http://schemas.microsoft.com/office/drawing/2014/main" id="{75DAF12D-BBCE-4134-8BB8-C236953B9480}"/>
              </a:ext>
            </a:extLst>
          </p:cNvPr>
          <p:cNvSpPr>
            <a:spLocks noGrp="1"/>
          </p:cNvSpPr>
          <p:nvPr>
            <p:ph type="title"/>
          </p:nvPr>
        </p:nvSpPr>
        <p:spPr>
          <a:xfrm>
            <a:off x="2628354" y="7376"/>
            <a:ext cx="8101013" cy="840052"/>
          </a:xfrm>
        </p:spPr>
        <p:txBody>
          <a:bodyPr/>
          <a:lstStyle/>
          <a:p>
            <a:r>
              <a:rPr lang="zh-CN" altLang="en-US" dirty="0"/>
              <a:t>投影 </a:t>
            </a:r>
            <a:r>
              <a:rPr lang="en-US" altLang="zh-CN" dirty="0"/>
              <a:t>project</a:t>
            </a:r>
            <a:endParaRPr lang="zh-CN" altLang="en-US" dirty="0"/>
          </a:p>
        </p:txBody>
      </p:sp>
      <p:sp>
        <p:nvSpPr>
          <p:cNvPr id="3" name="内容占位符 2">
            <a:extLst>
              <a:ext uri="{FF2B5EF4-FFF2-40B4-BE49-F238E27FC236}">
                <a16:creationId xmlns:a16="http://schemas.microsoft.com/office/drawing/2014/main" id="{9E726DC8-229A-4CB9-9B13-F1615577246B}"/>
              </a:ext>
            </a:extLst>
          </p:cNvPr>
          <p:cNvSpPr>
            <a:spLocks noGrp="1"/>
          </p:cNvSpPr>
          <p:nvPr>
            <p:ph idx="1"/>
          </p:nvPr>
        </p:nvSpPr>
        <p:spPr>
          <a:xfrm>
            <a:off x="4932610" y="2520156"/>
            <a:ext cx="5256584" cy="1064423"/>
          </a:xfrm>
        </p:spPr>
        <p:txBody>
          <a:bodyPr>
            <a:normAutofit lnSpcReduction="10000"/>
          </a:bodyPr>
          <a:lstStyle/>
          <a:p>
            <a:pPr marL="0" indent="0">
              <a:buNone/>
            </a:pPr>
            <a:r>
              <a:rPr lang="en-US" altLang="zh-CN" sz="6600" dirty="0"/>
              <a:t>SELECT</a:t>
            </a:r>
            <a:endParaRPr lang="zh-CN" altLang="en-US" sz="6600" dirty="0"/>
          </a:p>
        </p:txBody>
      </p:sp>
    </p:spTree>
    <p:extLst>
      <p:ext uri="{BB962C8B-B14F-4D97-AF65-F5344CB8AC3E}">
        <p14:creationId xmlns:p14="http://schemas.microsoft.com/office/powerpoint/2010/main" val="7110322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DE4C95-AE8B-4CB5-A4B5-0E3BC3159B6B}"/>
              </a:ext>
            </a:extLst>
          </p:cNvPr>
          <p:cNvSpPr>
            <a:spLocks noGrp="1"/>
          </p:cNvSpPr>
          <p:nvPr>
            <p:ph idx="1"/>
          </p:nvPr>
        </p:nvSpPr>
        <p:spPr>
          <a:xfrm>
            <a:off x="450055" y="856969"/>
            <a:ext cx="8101013" cy="3326374"/>
          </a:xfrm>
        </p:spPr>
        <p:txBody>
          <a:bodyPr/>
          <a:lstStyle/>
          <a:p>
            <a:pPr marL="0" indent="0">
              <a:buNone/>
            </a:pPr>
            <a:r>
              <a:rPr lang="en-US" altLang="zh-CN" dirty="0"/>
              <a:t>SELECT </a:t>
            </a:r>
            <a:r>
              <a:rPr lang="zh-CN" altLang="en-US" dirty="0"/>
              <a:t>人员联系表</a:t>
            </a:r>
            <a:r>
              <a:rPr lang="en-US" altLang="zh-CN" dirty="0"/>
              <a:t>1NF.ID, </a:t>
            </a:r>
            <a:r>
              <a:rPr lang="zh-CN" altLang="en-US" dirty="0"/>
              <a:t>人员联系表</a:t>
            </a:r>
            <a:r>
              <a:rPr lang="en-US" altLang="zh-CN" dirty="0"/>
              <a:t>1NF.</a:t>
            </a:r>
            <a:r>
              <a:rPr lang="zh-CN" altLang="en-US" dirty="0"/>
              <a:t>身份证号</a:t>
            </a:r>
            <a:r>
              <a:rPr lang="en-US" altLang="zh-CN" dirty="0"/>
              <a:t>, </a:t>
            </a:r>
            <a:r>
              <a:rPr lang="zh-CN" altLang="en-US" dirty="0"/>
              <a:t>人员联系表</a:t>
            </a:r>
            <a:r>
              <a:rPr lang="en-US" altLang="zh-CN" dirty="0"/>
              <a:t>1NF.</a:t>
            </a:r>
            <a:r>
              <a:rPr lang="zh-CN" altLang="en-US" dirty="0"/>
              <a:t>电话</a:t>
            </a:r>
            <a:r>
              <a:rPr lang="en-US" altLang="zh-CN" dirty="0"/>
              <a:t>, </a:t>
            </a:r>
            <a:r>
              <a:rPr lang="zh-CN" altLang="en-US" dirty="0"/>
              <a:t>人员联系表</a:t>
            </a:r>
            <a:r>
              <a:rPr lang="en-US" altLang="zh-CN" dirty="0"/>
              <a:t>1NF.</a:t>
            </a:r>
            <a:r>
              <a:rPr lang="zh-CN" altLang="en-US" dirty="0"/>
              <a:t>姓名</a:t>
            </a:r>
            <a:r>
              <a:rPr lang="en-US" altLang="zh-CN" dirty="0"/>
              <a:t>, </a:t>
            </a:r>
            <a:r>
              <a:rPr lang="zh-CN" altLang="en-US" dirty="0"/>
              <a:t>人员联系表</a:t>
            </a:r>
            <a:r>
              <a:rPr lang="en-US" altLang="zh-CN" dirty="0"/>
              <a:t>1NF.</a:t>
            </a:r>
            <a:r>
              <a:rPr lang="zh-CN" altLang="en-US" dirty="0"/>
              <a:t>年龄</a:t>
            </a:r>
          </a:p>
          <a:p>
            <a:pPr marL="0" indent="0">
              <a:buNone/>
            </a:pPr>
            <a:r>
              <a:rPr lang="en-US" altLang="zh-CN" dirty="0"/>
              <a:t>FROM </a:t>
            </a:r>
            <a:r>
              <a:rPr lang="zh-CN" altLang="en-US" dirty="0"/>
              <a:t>人员联系表</a:t>
            </a:r>
            <a:r>
              <a:rPr lang="en-US" altLang="zh-CN" dirty="0"/>
              <a:t>1NF</a:t>
            </a:r>
          </a:p>
          <a:p>
            <a:pPr marL="0" indent="0">
              <a:buNone/>
            </a:pPr>
            <a:r>
              <a:rPr lang="en-US" altLang="zh-CN" dirty="0"/>
              <a:t>ORDER BY </a:t>
            </a:r>
            <a:r>
              <a:rPr lang="zh-CN" altLang="en-US" dirty="0"/>
              <a:t>人员联系表</a:t>
            </a:r>
            <a:r>
              <a:rPr lang="en-US" altLang="zh-CN" dirty="0"/>
              <a:t>1NF.</a:t>
            </a:r>
            <a:r>
              <a:rPr lang="zh-CN" altLang="en-US" dirty="0"/>
              <a:t>年龄</a:t>
            </a:r>
            <a:r>
              <a:rPr lang="en-US" altLang="zh-CN" dirty="0"/>
              <a:t>;</a:t>
            </a:r>
          </a:p>
          <a:p>
            <a:pPr marL="0" indent="0">
              <a:buNone/>
            </a:pPr>
            <a:endParaRPr lang="zh-CN" altLang="en-US" dirty="0"/>
          </a:p>
        </p:txBody>
      </p:sp>
    </p:spTree>
    <p:extLst>
      <p:ext uri="{BB962C8B-B14F-4D97-AF65-F5344CB8AC3E}">
        <p14:creationId xmlns:p14="http://schemas.microsoft.com/office/powerpoint/2010/main" val="41423618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21328240">
            <a:off x="2845005" y="195663"/>
            <a:ext cx="5688632" cy="2195669"/>
          </a:xfrm>
          <a:prstGeom prst="rect">
            <a:avLst/>
          </a:prstGeom>
        </p:spPr>
        <p:txBody>
          <a:bodyPr wrap="square" lIns="71314" tIns="35657" rIns="71314" bIns="35657">
            <a:spAutoFit/>
          </a:bodyPr>
          <a:lstStyle/>
          <a:p>
            <a:pPr algn="ctr" defTabSz="917883"/>
            <a:r>
              <a:rPr lang="en-US" altLang="zh-CN" sz="13800" dirty="0">
                <a:solidFill>
                  <a:srgbClr val="003C72"/>
                </a:solidFill>
                <a:latin typeface="方正姚体" panose="02010601030101010101" pitchFamily="2" charset="-122"/>
                <a:ea typeface="方正姚体" panose="02010601030101010101" pitchFamily="2" charset="-122"/>
                <a:cs typeface="+mn-ea"/>
                <a:sym typeface="+mn-lt"/>
              </a:rPr>
              <a:t>distinct</a:t>
            </a:r>
            <a:endParaRPr lang="en-GB" altLang="zh-CN" sz="138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去重</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2" y="623293"/>
            <a:ext cx="3518520" cy="3518520"/>
          </a:xfrm>
          <a:prstGeom prst="rect">
            <a:avLst/>
          </a:prstGeom>
        </p:spPr>
      </p:pic>
    </p:spTree>
    <p:extLst>
      <p:ext uri="{BB962C8B-B14F-4D97-AF65-F5344CB8AC3E}">
        <p14:creationId xmlns:p14="http://schemas.microsoft.com/office/powerpoint/2010/main" val="10318179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A9986F-D1BC-426B-8FBE-60323FF7571D}"/>
              </a:ext>
            </a:extLst>
          </p:cNvPr>
          <p:cNvPicPr>
            <a:picLocks noChangeAspect="1"/>
          </p:cNvPicPr>
          <p:nvPr/>
        </p:nvPicPr>
        <p:blipFill>
          <a:blip r:embed="rId3"/>
          <a:stretch>
            <a:fillRect/>
          </a:stretch>
        </p:blipFill>
        <p:spPr>
          <a:xfrm>
            <a:off x="0" y="0"/>
            <a:ext cx="7030040" cy="5335007"/>
          </a:xfrm>
          <a:prstGeom prst="rect">
            <a:avLst/>
          </a:prstGeom>
        </p:spPr>
      </p:pic>
      <p:sp>
        <p:nvSpPr>
          <p:cNvPr id="7" name="矩形 6">
            <a:extLst>
              <a:ext uri="{FF2B5EF4-FFF2-40B4-BE49-F238E27FC236}">
                <a16:creationId xmlns:a16="http://schemas.microsoft.com/office/drawing/2014/main" id="{08CA2935-EA41-41E1-BD31-8FBE9C74BFF3}"/>
              </a:ext>
            </a:extLst>
          </p:cNvPr>
          <p:cNvSpPr/>
          <p:nvPr/>
        </p:nvSpPr>
        <p:spPr>
          <a:xfrm>
            <a:off x="828154" y="3600276"/>
            <a:ext cx="9134501" cy="1200329"/>
          </a:xfrm>
          <a:prstGeom prst="rect">
            <a:avLst/>
          </a:prstGeom>
        </p:spPr>
        <p:txBody>
          <a:bodyPr wrap="square">
            <a:spAutoFit/>
          </a:bodyPr>
          <a:lstStyle/>
          <a:p>
            <a:r>
              <a:rPr lang="en-US" altLang="zh-CN" sz="3600" dirty="0">
                <a:solidFill>
                  <a:srgbClr val="910101"/>
                </a:solidFill>
              </a:rPr>
              <a:t>SELECT  DISTINCT </a:t>
            </a:r>
            <a:r>
              <a:rPr lang="zh-CN" altLang="en-US" sz="3600" dirty="0">
                <a:solidFill>
                  <a:srgbClr val="910101"/>
                </a:solidFill>
              </a:rPr>
              <a:t>所跟老大</a:t>
            </a:r>
          </a:p>
          <a:p>
            <a:r>
              <a:rPr lang="en-US" altLang="zh-CN" sz="3600" dirty="0">
                <a:solidFill>
                  <a:srgbClr val="910101"/>
                </a:solidFill>
              </a:rPr>
              <a:t>FROM </a:t>
            </a:r>
            <a:r>
              <a:rPr lang="zh-CN" altLang="en-US" sz="3600" dirty="0">
                <a:solidFill>
                  <a:srgbClr val="910101"/>
                </a:solidFill>
              </a:rPr>
              <a:t>人员联系表</a:t>
            </a:r>
            <a:r>
              <a:rPr lang="en-US" altLang="zh-CN" sz="3600" dirty="0">
                <a:solidFill>
                  <a:srgbClr val="910101"/>
                </a:solidFill>
              </a:rPr>
              <a:t>1NF</a:t>
            </a:r>
          </a:p>
        </p:txBody>
      </p:sp>
      <p:sp>
        <p:nvSpPr>
          <p:cNvPr id="8" name="矩形 7">
            <a:extLst>
              <a:ext uri="{FF2B5EF4-FFF2-40B4-BE49-F238E27FC236}">
                <a16:creationId xmlns:a16="http://schemas.microsoft.com/office/drawing/2014/main" id="{24FB4212-2AEF-4143-9E9C-902BD7E334BF}"/>
              </a:ext>
            </a:extLst>
          </p:cNvPr>
          <p:cNvSpPr/>
          <p:nvPr/>
        </p:nvSpPr>
        <p:spPr>
          <a:xfrm>
            <a:off x="2157782" y="431924"/>
            <a:ext cx="6984604" cy="1862048"/>
          </a:xfrm>
          <a:prstGeom prst="rect">
            <a:avLst/>
          </a:prstGeom>
        </p:spPr>
        <p:txBody>
          <a:bodyPr wrap="none">
            <a:spAutoFit/>
          </a:bodyPr>
          <a:lstStyle/>
          <a:p>
            <a:r>
              <a:rPr lang="en-US" altLang="zh-CN" sz="11500" dirty="0">
                <a:solidFill>
                  <a:srgbClr val="910101"/>
                </a:solidFill>
              </a:rPr>
              <a:t>DISTINCT</a:t>
            </a:r>
            <a:endParaRPr lang="zh-CN" altLang="en-US" sz="11500" dirty="0">
              <a:solidFill>
                <a:srgbClr val="910101"/>
              </a:solidFill>
            </a:endParaRPr>
          </a:p>
        </p:txBody>
      </p:sp>
    </p:spTree>
    <p:extLst>
      <p:ext uri="{BB962C8B-B14F-4D97-AF65-F5344CB8AC3E}">
        <p14:creationId xmlns:p14="http://schemas.microsoft.com/office/powerpoint/2010/main" val="8415522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47"/>
          <p:cNvSpPr/>
          <p:nvPr/>
        </p:nvSpPr>
        <p:spPr>
          <a:xfrm rot="471937">
            <a:off x="3554856" y="581281"/>
            <a:ext cx="5688632" cy="1303117"/>
          </a:xfrm>
          <a:prstGeom prst="rect">
            <a:avLst/>
          </a:prstGeom>
        </p:spPr>
        <p:txBody>
          <a:bodyPr wrap="square" lIns="71314" tIns="35657" rIns="71314" bIns="35657">
            <a:spAutoFit/>
          </a:bodyPr>
          <a:lstStyle/>
          <a:p>
            <a:pPr algn="ctr" defTabSz="917883"/>
            <a:r>
              <a:rPr lang="en-US" altLang="zh-CN" sz="8000" dirty="0">
                <a:solidFill>
                  <a:srgbClr val="003C72"/>
                </a:solidFill>
                <a:latin typeface="方正姚体" panose="02010601030101010101" pitchFamily="2" charset="-122"/>
                <a:ea typeface="方正姚体" panose="02010601030101010101" pitchFamily="2" charset="-122"/>
                <a:cs typeface="+mn-ea"/>
                <a:sym typeface="+mn-lt"/>
              </a:rPr>
              <a:t>WHERE</a:t>
            </a:r>
            <a:endParaRPr lang="en-GB" altLang="zh-CN" sz="8000" dirty="0">
              <a:solidFill>
                <a:srgbClr val="003C72"/>
              </a:solidFill>
              <a:latin typeface="方正姚体" panose="02010601030101010101" pitchFamily="2" charset="-122"/>
              <a:ea typeface="方正姚体" panose="02010601030101010101" pitchFamily="2" charset="-122"/>
              <a:cs typeface="+mn-ea"/>
              <a:sym typeface="+mn-lt"/>
            </a:endParaRPr>
          </a:p>
        </p:txBody>
      </p:sp>
      <p:sp>
        <p:nvSpPr>
          <p:cNvPr id="29" name="Rectangle 47"/>
          <p:cNvSpPr/>
          <p:nvPr/>
        </p:nvSpPr>
        <p:spPr>
          <a:xfrm rot="21334571">
            <a:off x="2551886" y="2393267"/>
            <a:ext cx="8033555" cy="3134387"/>
          </a:xfrm>
          <a:prstGeom prst="rect">
            <a:avLst/>
          </a:prstGeom>
        </p:spPr>
        <p:txBody>
          <a:bodyPr wrap="square" lIns="71314" tIns="35657" rIns="71314" bIns="35657">
            <a:spAutoFit/>
          </a:bodyPr>
          <a:lstStyle/>
          <a:p>
            <a:pPr algn="ctr" defTabSz="917883"/>
            <a:r>
              <a:rPr lang="zh-CN" altLang="en-US" sz="19900" dirty="0">
                <a:solidFill>
                  <a:srgbClr val="003C72"/>
                </a:solidFill>
                <a:latin typeface="Agency FB" panose="020B0503020202020204" pitchFamily="34" charset="0"/>
                <a:cs typeface="+mn-ea"/>
                <a:sym typeface="+mn-lt"/>
              </a:rPr>
              <a:t>条件</a:t>
            </a:r>
            <a:endParaRPr lang="en-US" altLang="zh-CN" sz="8000" dirty="0">
              <a:sym typeface="+mn-lt"/>
            </a:endParaRPr>
          </a:p>
        </p:txBody>
      </p:sp>
      <p:sp>
        <p:nvSpPr>
          <p:cNvPr id="4" name="Rectangle 47"/>
          <p:cNvSpPr/>
          <p:nvPr/>
        </p:nvSpPr>
        <p:spPr>
          <a:xfrm>
            <a:off x="5076626" y="176408"/>
            <a:ext cx="5688632" cy="687564"/>
          </a:xfrm>
          <a:prstGeom prst="rect">
            <a:avLst/>
          </a:prstGeom>
        </p:spPr>
        <p:txBody>
          <a:bodyPr wrap="square" lIns="71314" tIns="35657" rIns="71314" bIns="35657">
            <a:spAutoFit/>
          </a:bodyPr>
          <a:lstStyle/>
          <a:p>
            <a:pPr algn="ctr" defTabSz="917883"/>
            <a:r>
              <a:rPr lang="en-US" altLang="zh-CN" sz="4000" dirty="0">
                <a:solidFill>
                  <a:srgbClr val="003C72"/>
                </a:solidFill>
                <a:latin typeface="Agency FB" panose="020B0503020202020204" pitchFamily="34" charset="0"/>
                <a:cs typeface="+mn-ea"/>
                <a:sym typeface="+mn-lt"/>
              </a:rPr>
              <a:t>oeasy</a:t>
            </a:r>
            <a:endParaRPr lang="en-GB" altLang="zh-CN" sz="4000" dirty="0">
              <a:solidFill>
                <a:srgbClr val="003C72"/>
              </a:solidFill>
              <a:latin typeface="Agency FB" panose="020B0503020202020204" pitchFamily="34" charset="0"/>
              <a:cs typeface="+mn-ea"/>
              <a:sym typeface="+mn-lt"/>
            </a:endParaRPr>
          </a:p>
        </p:txBody>
      </p:sp>
      <p:pic>
        <p:nvPicPr>
          <p:cNvPr id="7" name="图片 6">
            <a:extLst>
              <a:ext uri="{FF2B5EF4-FFF2-40B4-BE49-F238E27FC236}">
                <a16:creationId xmlns:a16="http://schemas.microsoft.com/office/drawing/2014/main" id="{A6758865-ACC7-4B49-83E3-48C0D7751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84" y="81756"/>
            <a:ext cx="3518520" cy="3518520"/>
          </a:xfrm>
          <a:prstGeom prst="rect">
            <a:avLst/>
          </a:prstGeom>
        </p:spPr>
      </p:pic>
    </p:spTree>
    <p:extLst>
      <p:ext uri="{BB962C8B-B14F-4D97-AF65-F5344CB8AC3E}">
        <p14:creationId xmlns:p14="http://schemas.microsoft.com/office/powerpoint/2010/main" val="1920856262"/>
      </p:ext>
    </p:extLst>
  </p:cSld>
  <p:clrMapOvr>
    <a:masterClrMapping/>
  </p:clrMapOvr>
  <mc:AlternateContent xmlns:mc="http://schemas.openxmlformats.org/markup-compatibility/2006" xmlns:p14="http://schemas.microsoft.com/office/powerpoint/2010/main">
    <mc:Choice Requires="p14">
      <p:transition spd="slow" p14:dur="1600" advTm="2291">
        <p14:gallery dir="l"/>
      </p:transition>
    </mc:Choice>
    <mc:Fallback xmlns="">
      <p:transition spd="slow" advTm="2291">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lea1rwf">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7156</TotalTime>
  <Words>6403</Words>
  <Application>Microsoft Office PowerPoint</Application>
  <PresentationFormat>自定义</PresentationFormat>
  <Paragraphs>1118</Paragraphs>
  <Slides>194</Slides>
  <Notes>101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194</vt:i4>
      </vt:variant>
    </vt:vector>
  </HeadingPairs>
  <TitlesOfParts>
    <vt:vector size="201" baseType="lpstr">
      <vt:lpstr>等线</vt:lpstr>
      <vt:lpstr>方正姚体</vt:lpstr>
      <vt:lpstr>微软雅黑</vt:lpstr>
      <vt:lpstr>Agency FB</vt:lpstr>
      <vt:lpstr>Arial</vt:lpstr>
      <vt:lpstr>Calibri</vt:lpstr>
      <vt:lpstr>第一PPT，www.1ppt.com</vt:lpstr>
      <vt:lpstr>PowerPoint 演示文稿</vt:lpstr>
      <vt:lpstr>啥是access？</vt:lpstr>
      <vt:lpstr>Access咋玩？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如何区分</vt:lpstr>
      <vt:lpstr>唯一的标识符</vt:lpstr>
      <vt:lpstr>学号</vt:lpstr>
      <vt:lpstr>identifier</vt:lpstr>
      <vt:lpstr>持卡人姓名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Excel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1NF</vt:lpstr>
      <vt:lpstr>PowerPoint 演示文稿</vt:lpstr>
      <vt:lpstr>PowerPoint 演示文稿</vt:lpstr>
      <vt:lpstr>PowerPoint 演示文稿</vt:lpstr>
      <vt:lpstr>数据不合理</vt:lpstr>
      <vt:lpstr>拆表步骤</vt:lpstr>
      <vt:lpstr>PowerPoint 演示文稿</vt:lpstr>
      <vt:lpstr>处理excel数据类型</vt:lpstr>
      <vt:lpstr>导入错误！！！</vt:lpstr>
      <vt:lpstr>PowerPoint 演示文稿</vt:lpstr>
      <vt:lpstr>PowerPoint 演示文稿</vt:lpstr>
      <vt:lpstr>如何做好备份</vt:lpstr>
      <vt:lpstr>PowerPoint 演示文稿</vt:lpstr>
      <vt:lpstr>PowerPoint 演示文稿</vt:lpstr>
      <vt:lpstr>PowerPoint 演示文稿</vt:lpstr>
      <vt:lpstr>PowerPoint 演示文稿</vt:lpstr>
      <vt:lpstr>PowerPoint 演示文稿</vt:lpstr>
      <vt:lpstr>SQL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Select语句</vt:lpstr>
      <vt:lpstr>投影 project</vt:lpstr>
      <vt:lpstr>PowerPoint 演示文稿</vt:lpstr>
      <vt:lpstr>PowerPoint 演示文稿</vt:lpstr>
      <vt:lpstr>PowerPoint 演示文稿</vt:lpstr>
      <vt:lpstr>PowerPoint 演示文稿</vt:lpstr>
      <vt:lpstr>PowerPoint 演示文稿</vt:lpstr>
      <vt:lpstr>PowerPoint 演示文稿</vt:lpstr>
      <vt:lpstr>运算符</vt:lpstr>
      <vt:lpstr>SELECT 姓名, 年龄, 年龄 Between 15 And 30 AS 符合 FROM 人员联系表1NF WHERE 年龄 Between 15 And 30;</vt:lpstr>
      <vt:lpstr>选择</vt:lpstr>
      <vt:lpstr>PowerPoint 演示文稿</vt:lpstr>
      <vt:lpstr>SELECT 姓名,年龄,NOT 年龄&lt;30 as 不大于30 FROM 人员联系表1NF</vt:lpstr>
      <vt:lpstr>SELECT 姓名 FROM 人员联系表1NF WHERE 年龄&lt;30 AND 年龄&gt;20;</vt:lpstr>
      <vt:lpstr>SELECT 人员联系表1NF.姓名 FROM 人员联系表1NF WHERE 年龄&gt;60 Or 年龄&lt;10;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如何只保留两位小数？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SELECT [设备], [1天] FROM 设备 WHERE 是否删除=false;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1NF</vt:lpstr>
      <vt:lpstr>PowerPoint 演示文稿</vt:lpstr>
      <vt:lpstr>PowerPoint 演示文稿</vt:lpstr>
      <vt:lpstr>PowerPoint 演示文稿</vt:lpstr>
      <vt:lpstr>PowerPoint 演示文稿</vt:lpstr>
      <vt:lpstr>PowerPoint 演示文稿</vt:lpstr>
      <vt:lpstr>Why is Access?</vt:lpstr>
      <vt:lpstr>Import data from Excel</vt:lpstr>
      <vt:lpstr>primary key</vt:lpstr>
      <vt:lpstr>PowerPoint 演示文稿</vt:lpstr>
      <vt:lpstr>Query</vt:lpstr>
      <vt:lpstr>PowerPoint 演示文稿</vt:lpstr>
      <vt:lpstr>PowerPoint 演示文稿</vt:lpstr>
      <vt:lpstr>PowerPoint 演示文稿</vt:lpstr>
      <vt:lpstr>PowerPoint 演示文稿</vt:lpstr>
      <vt:lpstr>表的筛选与排序</vt:lpstr>
      <vt:lpstr>表内容的查找与替换</vt:lpstr>
      <vt:lpstr>Form</vt:lpstr>
      <vt:lpstr>Report</vt:lpstr>
      <vt:lpstr>help</vt:lpstr>
      <vt:lpstr>PowerPoint 演示文稿</vt:lpstr>
      <vt:lpstr>PowerPoint 演示文稿</vt:lpstr>
      <vt:lpstr>PowerPoint 演示文稿</vt:lpstr>
      <vt:lpstr>主键</vt:lpstr>
      <vt:lpstr>PowerPoint 演示文稿</vt:lpstr>
      <vt:lpstr>PowerPoint 演示文稿</vt:lpstr>
      <vt:lpstr>PowerPoint 演示文稿</vt:lpstr>
      <vt:lpstr>单表查询</vt:lpstr>
      <vt:lpstr>单表SQL查询</vt:lpstr>
      <vt:lpstr>新建查询</vt:lpstr>
      <vt:lpstr>groupby</vt:lpstr>
      <vt:lpstr>交叉表查询</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红蓝商务</dc:title>
  <dc:creator>第一PPT</dc:creator>
  <cp:keywords>www.1ppt.com</cp:keywords>
  <dc:description>www.1ppt.com</dc:description>
  <cp:lastModifiedBy>qing law</cp:lastModifiedBy>
  <cp:revision>106</cp:revision>
  <dcterms:modified xsi:type="dcterms:W3CDTF">2020-01-25T02:04:23Z</dcterms:modified>
</cp:coreProperties>
</file>